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handoutMasterIdLst>
    <p:handoutMasterId r:id="rId47"/>
  </p:handoutMasterIdLst>
  <p:sldIdLst>
    <p:sldId id="256" r:id="rId2"/>
    <p:sldId id="322" r:id="rId3"/>
    <p:sldId id="321" r:id="rId4"/>
    <p:sldId id="323" r:id="rId5"/>
    <p:sldId id="304" r:id="rId6"/>
    <p:sldId id="257" r:id="rId7"/>
    <p:sldId id="258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324" r:id="rId18"/>
    <p:sldId id="325" r:id="rId19"/>
    <p:sldId id="305" r:id="rId20"/>
    <p:sldId id="291" r:id="rId21"/>
    <p:sldId id="292" r:id="rId22"/>
    <p:sldId id="293" r:id="rId23"/>
    <p:sldId id="294" r:id="rId24"/>
    <p:sldId id="295" r:id="rId25"/>
    <p:sldId id="326" r:id="rId26"/>
    <p:sldId id="327" r:id="rId27"/>
    <p:sldId id="306" r:id="rId28"/>
    <p:sldId id="296" r:id="rId29"/>
    <p:sldId id="297" r:id="rId30"/>
    <p:sldId id="298" r:id="rId31"/>
    <p:sldId id="299" r:id="rId32"/>
    <p:sldId id="300" r:id="rId33"/>
    <p:sldId id="328" r:id="rId34"/>
    <p:sldId id="329" r:id="rId35"/>
    <p:sldId id="307" r:id="rId36"/>
    <p:sldId id="301" r:id="rId37"/>
    <p:sldId id="308" r:id="rId38"/>
    <p:sldId id="309" r:id="rId39"/>
    <p:sldId id="310" r:id="rId40"/>
    <p:sldId id="311" r:id="rId41"/>
    <p:sldId id="330" r:id="rId42"/>
    <p:sldId id="331" r:id="rId43"/>
    <p:sldId id="332" r:id="rId44"/>
    <p:sldId id="333" r:id="rId45"/>
    <p:sldId id="334" r:id="rId46"/>
  </p:sldIdLst>
  <p:sldSz cx="12192000" cy="6858000"/>
  <p:notesSz cx="6797675" cy="99298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60302-3DA2-46E5-8AB0-BF301F51CE7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7A7D7-44AA-4FEF-854E-07D4DB4CA9B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428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399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572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602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010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37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1015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8227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202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209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87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793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537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344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676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003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871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8C96A-7B8C-46D5-8F42-5405FFF4AA33}" type="datetimeFigureOut">
              <a:rPr lang="lt-LT" smtClean="0"/>
              <a:t>2023-01-11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146A90-1E17-449C-AFCA-20617EAE1F0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496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8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8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8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8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8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6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2.png"/><Relationship Id="rId4" Type="http://schemas.openxmlformats.org/officeDocument/2006/relationships/image" Target="../media/image4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6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2.png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6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42.png"/><Relationship Id="rId4" Type="http://schemas.openxmlformats.org/officeDocument/2006/relationships/image" Target="../media/image5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9.png"/><Relationship Id="rId7" Type="http://schemas.openxmlformats.org/officeDocument/2006/relationships/image" Target="../media/image6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9.png"/><Relationship Id="rId7" Type="http://schemas.openxmlformats.org/officeDocument/2006/relationships/image" Target="../media/image6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6.png"/><Relationship Id="rId7" Type="http://schemas.openxmlformats.org/officeDocument/2006/relationships/image" Target="../media/image7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81.png"/><Relationship Id="rId7" Type="http://schemas.openxmlformats.org/officeDocument/2006/relationships/image" Target="../media/image7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77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4.png"/><Relationship Id="rId7" Type="http://schemas.openxmlformats.org/officeDocument/2006/relationships/image" Target="../media/image7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77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7.png"/><Relationship Id="rId7" Type="http://schemas.openxmlformats.org/officeDocument/2006/relationships/image" Target="../media/image7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5" Type="http://schemas.openxmlformats.org/officeDocument/2006/relationships/image" Target="../media/image77.png"/><Relationship Id="rId4" Type="http://schemas.openxmlformats.org/officeDocument/2006/relationships/image" Target="../media/image6.png"/><Relationship Id="rId9" Type="http://schemas.openxmlformats.org/officeDocument/2006/relationships/image" Target="../media/image5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589213" y="1064030"/>
            <a:ext cx="8915399" cy="2360814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veiklos kokybės rodiklio „Ugdymosi aplinkos įvertinimas“ 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(Platusis įsivertinimas)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589213" y="3507971"/>
            <a:ext cx="8915399" cy="2177934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Įgalinanti mokytis fizinė aplinka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3.1.1. Įranga ir priemonės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3.1.2. Pastatas ir jo aplinka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3.2.1. Mokymasis ne mokykloje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Tyrimas vyko 2022 m.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80009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96045" y="624110"/>
            <a:ext cx="9908568" cy="943702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Įrangos ir priemonių užtenka visiems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mokiniams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567812"/>
            <a:ext cx="10106025" cy="478701"/>
          </a:xfrm>
          <a:prstGeom prst="rect">
            <a:avLst/>
          </a:prstGeom>
        </p:spPr>
      </p:pic>
      <p:grpSp>
        <p:nvGrpSpPr>
          <p:cNvPr id="9" name="Grupė 8"/>
          <p:cNvGrpSpPr/>
          <p:nvPr/>
        </p:nvGrpSpPr>
        <p:grpSpPr>
          <a:xfrm>
            <a:off x="1042987" y="2875051"/>
            <a:ext cx="3115110" cy="2803835"/>
            <a:chOff x="1042987" y="2866709"/>
            <a:chExt cx="3115110" cy="2803835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7" y="2866709"/>
              <a:ext cx="846773" cy="2699088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57515" y="3155593"/>
              <a:ext cx="2200582" cy="2514951"/>
            </a:xfrm>
            <a:prstGeom prst="rect">
              <a:avLst/>
            </a:prstGeom>
          </p:spPr>
        </p:pic>
      </p:grpSp>
      <p:grpSp>
        <p:nvGrpSpPr>
          <p:cNvPr id="8" name="Grupė 7"/>
          <p:cNvGrpSpPr/>
          <p:nvPr/>
        </p:nvGrpSpPr>
        <p:grpSpPr>
          <a:xfrm>
            <a:off x="4613845" y="3228331"/>
            <a:ext cx="2698188" cy="2369474"/>
            <a:chOff x="4547343" y="3246641"/>
            <a:chExt cx="2698188" cy="2369474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47343" y="3246641"/>
              <a:ext cx="775062" cy="2369474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94163" y="3284247"/>
              <a:ext cx="1751368" cy="2329139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7888124" y="2298686"/>
            <a:ext cx="3432645" cy="3314700"/>
            <a:chOff x="7245531" y="2329996"/>
            <a:chExt cx="3432645" cy="33147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45531" y="2329996"/>
              <a:ext cx="1238250" cy="33147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487120" y="3003172"/>
              <a:ext cx="2191056" cy="2610214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042986" y="2307560"/>
            <a:ext cx="1010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				MOKYTOJAI		         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920241" y="624110"/>
            <a:ext cx="9584372" cy="1280890"/>
          </a:xfrm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Įranga ir priemonės yra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šiuolaikiškos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1300" y="1639466"/>
            <a:ext cx="10106025" cy="400050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525" y="3220000"/>
            <a:ext cx="806971" cy="2572219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496" y="3408827"/>
            <a:ext cx="1810018" cy="2473994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3868074" y="3454821"/>
            <a:ext cx="2733024" cy="2428000"/>
            <a:chOff x="3868074" y="3454821"/>
            <a:chExt cx="2733024" cy="2428000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68074" y="3513347"/>
              <a:ext cx="775062" cy="2369474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93390" y="3454821"/>
              <a:ext cx="1807708" cy="2428000"/>
            </a:xfrm>
            <a:prstGeom prst="rect">
              <a:avLst/>
            </a:prstGeom>
          </p:spPr>
        </p:pic>
      </p:grpSp>
      <p:grpSp>
        <p:nvGrpSpPr>
          <p:cNvPr id="11" name="Grupė 10"/>
          <p:cNvGrpSpPr/>
          <p:nvPr/>
        </p:nvGrpSpPr>
        <p:grpSpPr>
          <a:xfrm>
            <a:off x="6601098" y="2659925"/>
            <a:ext cx="3410253" cy="3314700"/>
            <a:chOff x="6601098" y="2659925"/>
            <a:chExt cx="3410253" cy="3314700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01098" y="2659925"/>
              <a:ext cx="1238250" cy="3314700"/>
            </a:xfrm>
            <a:prstGeom prst="rect">
              <a:avLst/>
            </a:prstGeom>
          </p:spPr>
        </p:pic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839348" y="2942085"/>
              <a:ext cx="2172003" cy="2962688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934744" y="2438237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TĖVAI				MOKYTOJAI		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3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45673" y="624110"/>
            <a:ext cx="9758939" cy="917329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Įranga ir priemonės atitinka mano vaiko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poreikius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655108"/>
            <a:ext cx="10106025" cy="415494"/>
          </a:xfrm>
          <a:prstGeom prst="rect">
            <a:avLst/>
          </a:prstGeom>
        </p:spPr>
      </p:pic>
      <p:grpSp>
        <p:nvGrpSpPr>
          <p:cNvPr id="9" name="Grupė 8"/>
          <p:cNvGrpSpPr/>
          <p:nvPr/>
        </p:nvGrpSpPr>
        <p:grpSpPr>
          <a:xfrm>
            <a:off x="1042987" y="2987040"/>
            <a:ext cx="3324689" cy="2791278"/>
            <a:chOff x="1042987" y="2987040"/>
            <a:chExt cx="3324689" cy="2791278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987" y="2987040"/>
              <a:ext cx="841807" cy="2683259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57515" y="3187156"/>
              <a:ext cx="2410161" cy="2591162"/>
            </a:xfrm>
            <a:prstGeom prst="rect">
              <a:avLst/>
            </a:prstGeom>
          </p:spPr>
        </p:pic>
      </p:grpSp>
      <p:grpSp>
        <p:nvGrpSpPr>
          <p:cNvPr id="8" name="Grupė 7"/>
          <p:cNvGrpSpPr/>
          <p:nvPr/>
        </p:nvGrpSpPr>
        <p:grpSpPr>
          <a:xfrm>
            <a:off x="4328815" y="3144917"/>
            <a:ext cx="2751254" cy="2525382"/>
            <a:chOff x="4328815" y="3144917"/>
            <a:chExt cx="2751254" cy="2525382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28815" y="3300825"/>
              <a:ext cx="775062" cy="2369474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34454" y="3144917"/>
              <a:ext cx="1745615" cy="2525382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7198211" y="2355599"/>
            <a:ext cx="3505516" cy="3314700"/>
            <a:chOff x="7198211" y="2355599"/>
            <a:chExt cx="3505516" cy="33147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98211" y="2355599"/>
              <a:ext cx="1238250" cy="33147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436461" y="2646795"/>
              <a:ext cx="2267266" cy="290553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916577" y="2344155"/>
            <a:ext cx="978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TĖVAI				MOKYTOJAI		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33007" y="624110"/>
            <a:ext cx="9771606" cy="1178048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Mokykla nuolat atnaujina mokymo(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įrangą ir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priemones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909982" y="2978394"/>
            <a:ext cx="3375479" cy="2991267"/>
            <a:chOff x="909982" y="2978394"/>
            <a:chExt cx="3375479" cy="2991267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9982" y="3203666"/>
              <a:ext cx="823024" cy="2623388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32458" y="2978394"/>
              <a:ext cx="2353003" cy="2991267"/>
            </a:xfrm>
            <a:prstGeom prst="rect">
              <a:avLst/>
            </a:prstGeom>
          </p:spPr>
        </p:pic>
      </p:grpSp>
      <p:grpSp>
        <p:nvGrpSpPr>
          <p:cNvPr id="9" name="Grupė 8"/>
          <p:cNvGrpSpPr/>
          <p:nvPr/>
        </p:nvGrpSpPr>
        <p:grpSpPr>
          <a:xfrm>
            <a:off x="4399297" y="3515314"/>
            <a:ext cx="2776566" cy="2323848"/>
            <a:chOff x="4399297" y="3515314"/>
            <a:chExt cx="2776566" cy="2323848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99297" y="3515314"/>
              <a:ext cx="756177" cy="2311740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79199" y="3582960"/>
              <a:ext cx="1696664" cy="2256202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7499588" y="2512354"/>
            <a:ext cx="3649424" cy="3314700"/>
            <a:chOff x="7499588" y="2512354"/>
            <a:chExt cx="3649424" cy="33147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99588" y="2512354"/>
              <a:ext cx="1238250" cy="33147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624535" y="2798097"/>
              <a:ext cx="2524477" cy="296268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042987" y="2386076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TĖVAI			MOKYTOJAI		          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7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57051" y="365125"/>
            <a:ext cx="11643359" cy="1325563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pamokose, kai reikia, naudoja informacines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technologijas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838200" y="3237208"/>
            <a:ext cx="3223679" cy="2798566"/>
            <a:chOff x="838200" y="3237208"/>
            <a:chExt cx="3223679" cy="2798566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3237208"/>
              <a:ext cx="842554" cy="2685640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47034" y="3330296"/>
              <a:ext cx="2114845" cy="2705478"/>
            </a:xfrm>
            <a:prstGeom prst="rect">
              <a:avLst/>
            </a:prstGeom>
          </p:spPr>
        </p:pic>
      </p:grpSp>
      <p:grpSp>
        <p:nvGrpSpPr>
          <p:cNvPr id="9" name="Grupė 8"/>
          <p:cNvGrpSpPr/>
          <p:nvPr/>
        </p:nvGrpSpPr>
        <p:grpSpPr>
          <a:xfrm>
            <a:off x="4155457" y="3400416"/>
            <a:ext cx="2602394" cy="2635358"/>
            <a:chOff x="4155457" y="3400416"/>
            <a:chExt cx="2602394" cy="2635358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55457" y="3666300"/>
              <a:ext cx="775062" cy="2369474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00550" y="3400416"/>
              <a:ext cx="1457301" cy="2635358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7253423" y="2721074"/>
            <a:ext cx="2827023" cy="3314700"/>
            <a:chOff x="7253423" y="2721074"/>
            <a:chExt cx="2827023" cy="33147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53423" y="2721074"/>
              <a:ext cx="1238250" cy="33147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108496" y="2903002"/>
              <a:ext cx="1971950" cy="3019846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933994" y="2427630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TĖVAI			MOKYTOJAI		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9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37361" y="407324"/>
            <a:ext cx="9767252" cy="1232077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Atliekant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kuriuos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namų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darbus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mokytojai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prašo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naudoti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informacines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technologijas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639401"/>
            <a:ext cx="10106025" cy="524681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1319284" y="3068751"/>
            <a:ext cx="3177349" cy="3038899"/>
            <a:chOff x="1319284" y="3068751"/>
            <a:chExt cx="3177349" cy="3038899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19284" y="3304900"/>
              <a:ext cx="840442" cy="2678908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6051" y="3068751"/>
              <a:ext cx="2200582" cy="3038899"/>
            </a:xfrm>
            <a:prstGeom prst="rect">
              <a:avLst/>
            </a:prstGeom>
          </p:spPr>
        </p:pic>
      </p:grpSp>
      <p:grpSp>
        <p:nvGrpSpPr>
          <p:cNvPr id="9" name="Grupė 8"/>
          <p:cNvGrpSpPr/>
          <p:nvPr/>
        </p:nvGrpSpPr>
        <p:grpSpPr>
          <a:xfrm>
            <a:off x="4632958" y="3551705"/>
            <a:ext cx="2586448" cy="2543214"/>
            <a:chOff x="4632958" y="3551705"/>
            <a:chExt cx="2586448" cy="2543214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32958" y="3690982"/>
              <a:ext cx="775062" cy="2369474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32152" y="3551705"/>
              <a:ext cx="1587254" cy="2543214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7116675" y="2860221"/>
            <a:ext cx="3188433" cy="3314700"/>
            <a:chOff x="7116675" y="2860221"/>
            <a:chExt cx="3188433" cy="33147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16675" y="2860221"/>
              <a:ext cx="1238250" cy="33147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209316" y="3083040"/>
              <a:ext cx="2095792" cy="301032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042987" y="2410887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TĖVAI				MOKYTOJAI		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4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80755" y="624110"/>
            <a:ext cx="9823858" cy="1182941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 mokytojai taiko informacines technologijas,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mokiniai geriau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išmoksta</a:t>
            </a: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10" name="Grupė 9"/>
          <p:cNvGrpSpPr/>
          <p:nvPr/>
        </p:nvGrpSpPr>
        <p:grpSpPr>
          <a:xfrm>
            <a:off x="838200" y="3090114"/>
            <a:ext cx="6320246" cy="2924583"/>
            <a:chOff x="838200" y="3090114"/>
            <a:chExt cx="6320246" cy="2924583"/>
          </a:xfrm>
        </p:grpSpPr>
        <p:grpSp>
          <p:nvGrpSpPr>
            <p:cNvPr id="8" name="Grupė 7"/>
            <p:cNvGrpSpPr/>
            <p:nvPr/>
          </p:nvGrpSpPr>
          <p:grpSpPr>
            <a:xfrm>
              <a:off x="838200" y="3090114"/>
              <a:ext cx="3105561" cy="2924583"/>
              <a:chOff x="838200" y="3090114"/>
              <a:chExt cx="3105561" cy="2924583"/>
            </a:xfrm>
          </p:grpSpPr>
          <p:pic>
            <p:nvPicPr>
              <p:cNvPr id="3" name="Paveikslėlis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3176248"/>
                <a:ext cx="842554" cy="2685640"/>
              </a:xfrm>
              <a:prstGeom prst="rect">
                <a:avLst/>
              </a:prstGeom>
            </p:spPr>
          </p:pic>
          <p:pic>
            <p:nvPicPr>
              <p:cNvPr id="5" name="Paveikslėlis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43232" y="3090114"/>
                <a:ext cx="2000529" cy="2924583"/>
              </a:xfrm>
              <a:prstGeom prst="rect">
                <a:avLst/>
              </a:prstGeom>
            </p:spPr>
          </p:pic>
        </p:grpSp>
        <p:grpSp>
          <p:nvGrpSpPr>
            <p:cNvPr id="9" name="Grupė 8"/>
            <p:cNvGrpSpPr/>
            <p:nvPr/>
          </p:nvGrpSpPr>
          <p:grpSpPr>
            <a:xfrm>
              <a:off x="4206239" y="3645223"/>
              <a:ext cx="2952207" cy="2369474"/>
              <a:chOff x="4206239" y="3645223"/>
              <a:chExt cx="2952207" cy="2369474"/>
            </a:xfrm>
          </p:grpSpPr>
          <p:pic>
            <p:nvPicPr>
              <p:cNvPr id="6" name="Paveikslėlis 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06239" y="3645223"/>
                <a:ext cx="775062" cy="2369474"/>
              </a:xfrm>
              <a:prstGeom prst="rect">
                <a:avLst/>
              </a:prstGeom>
            </p:spPr>
          </p:pic>
          <p:pic>
            <p:nvPicPr>
              <p:cNvPr id="7" name="Paveikslėlis 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74553" y="3719841"/>
                <a:ext cx="1783893" cy="2294856"/>
              </a:xfrm>
              <a:prstGeom prst="rect">
                <a:avLst/>
              </a:prstGeom>
            </p:spPr>
          </p:pic>
        </p:grpSp>
      </p:grpSp>
      <p:grpSp>
        <p:nvGrpSpPr>
          <p:cNvPr id="13" name="Grupė 12"/>
          <p:cNvGrpSpPr/>
          <p:nvPr/>
        </p:nvGrpSpPr>
        <p:grpSpPr>
          <a:xfrm>
            <a:off x="7366635" y="2773136"/>
            <a:ext cx="3762727" cy="3314700"/>
            <a:chOff x="7366635" y="2773136"/>
            <a:chExt cx="3762727" cy="3314700"/>
          </a:xfrm>
        </p:grpSpPr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66635" y="2773136"/>
              <a:ext cx="1238250" cy="3314700"/>
            </a:xfrm>
            <a:prstGeom prst="rect">
              <a:avLst/>
            </a:prstGeom>
          </p:spPr>
        </p:pic>
        <p:pic>
          <p:nvPicPr>
            <p:cNvPr id="12" name="Paveikslėlis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604885" y="2947219"/>
              <a:ext cx="2524477" cy="3067478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1016861" y="2490846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				MOKYTOJAI		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29047" y="124691"/>
            <a:ext cx="8803178" cy="1780309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Aukščiausios vertės (tėvų, mokinių, mokytojų)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79666" y="2133600"/>
            <a:ext cx="9235439" cy="3777622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pamokose, kai reikia, naudoja informacines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technologijas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67,9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60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51,8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nuomonei.</a:t>
            </a:r>
          </a:p>
          <a:p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Atliekant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kuriuos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namų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darbus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mokytojai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prašo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naudoti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informacines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technologijas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46,6 %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kinių, 60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61,4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patys paruošia mokymo priemonių: viktorinų, žaidimų, testų ir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t.t – 47,5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ių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49,3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naudoja interaktyvią lentą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pamokose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100 %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ų, 99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ų, 78,3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naudoja kompiuterius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pamokose – 73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ų, 85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mokytojų, 48,1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tėvų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pritaria šiai nuomonei.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4247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370945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Žemiausios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vertės (tėvų, mokinių, mokytojų)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 mokytojai taiko informacines technologijas, mokiniai geriau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išmoksta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4,8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nepritaria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šiai nuomonei.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Mokykla nuolat atnaujina mokymo(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įrangą ir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priemones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13,24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Įrangos ir priemonių užtenka visiems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907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3.2.1. Pastatas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jo aplinka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Raktiniai žodžiai: estetiškumas, </a:t>
            </a:r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ergonomiškumas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veiklos kokybės įsivertinimo darbo grupė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Vadovė – Daiva Menclerienė</a:t>
            </a:r>
          </a:p>
          <a:p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Nariai: Alma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Maskolaitienė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Lina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Stasiulienė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Raminta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Grimalytė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68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33007" y="624110"/>
            <a:ext cx="9771606" cy="955308"/>
          </a:xfrm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Mūsų mokykla yra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jauki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579418"/>
            <a:ext cx="10106025" cy="45720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498565" y="2795450"/>
            <a:ext cx="6167572" cy="3216078"/>
            <a:chOff x="498565" y="2795450"/>
            <a:chExt cx="6167572" cy="3216078"/>
          </a:xfrm>
        </p:grpSpPr>
        <p:grpSp>
          <p:nvGrpSpPr>
            <p:cNvPr id="7" name="Grupė 6"/>
            <p:cNvGrpSpPr/>
            <p:nvPr/>
          </p:nvGrpSpPr>
          <p:grpSpPr>
            <a:xfrm>
              <a:off x="498565" y="2795450"/>
              <a:ext cx="3603321" cy="3216077"/>
              <a:chOff x="498565" y="2795450"/>
              <a:chExt cx="3603321" cy="3216077"/>
            </a:xfrm>
          </p:grpSpPr>
          <p:pic>
            <p:nvPicPr>
              <p:cNvPr id="5" name="Paveikslėlis 4"/>
              <p:cNvPicPr>
                <a:picLocks noChangeAspect="1"/>
              </p:cNvPicPr>
              <p:nvPr/>
            </p:nvPicPr>
            <p:blipFill rotWithShape="1">
              <a:blip r:embed="rId3"/>
              <a:srcRect t="26486" r="5668"/>
              <a:stretch/>
            </p:blipFill>
            <p:spPr>
              <a:xfrm>
                <a:off x="498565" y="2795450"/>
                <a:ext cx="1234441" cy="3066437"/>
              </a:xfrm>
              <a:prstGeom prst="rect">
                <a:avLst/>
              </a:prstGeom>
            </p:spPr>
          </p:pic>
          <p:pic>
            <p:nvPicPr>
              <p:cNvPr id="3" name="Paveikslėlis 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5885" y="3509555"/>
                <a:ext cx="2146001" cy="2501972"/>
              </a:xfrm>
              <a:prstGeom prst="rect">
                <a:avLst/>
              </a:prstGeom>
            </p:spPr>
          </p:pic>
        </p:grpSp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24765" y="3509556"/>
              <a:ext cx="2341372" cy="2501972"/>
            </a:xfrm>
            <a:prstGeom prst="rect">
              <a:avLst/>
            </a:prstGeom>
          </p:spPr>
        </p:pic>
      </p:grpSp>
      <p:pic>
        <p:nvPicPr>
          <p:cNvPr id="11" name="Paveikslėlis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6498" y="2690368"/>
            <a:ext cx="3171825" cy="3276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1692" y="2466499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TĖVAI		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MOKYTOJAI		 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48343" y="365126"/>
            <a:ext cx="11643359" cy="1081290"/>
          </a:xfrm>
        </p:spPr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Mokiniai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jaučiasi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saugiai mokykloje ir jos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</a:t>
            </a:r>
            <a:endParaRPr lang="lt-LT" dirty="0"/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704110"/>
            <a:ext cx="10106025" cy="472282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07274" y="2988102"/>
            <a:ext cx="3594633" cy="3273707"/>
            <a:chOff x="507274" y="2988102"/>
            <a:chExt cx="3594633" cy="3273707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3167" y="3261015"/>
              <a:ext cx="2438740" cy="3000794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</p:grpSp>
      <p:grpSp>
        <p:nvGrpSpPr>
          <p:cNvPr id="9" name="Grupė 8"/>
          <p:cNvGrpSpPr/>
          <p:nvPr/>
        </p:nvGrpSpPr>
        <p:grpSpPr>
          <a:xfrm>
            <a:off x="4325399" y="3499173"/>
            <a:ext cx="2577005" cy="2524477"/>
            <a:chOff x="4416839" y="4071217"/>
            <a:chExt cx="2577005" cy="2524477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16839" y="4071217"/>
              <a:ext cx="442544" cy="2190592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74315" y="4071217"/>
              <a:ext cx="1819529" cy="2524477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7452474" y="2899450"/>
            <a:ext cx="3191201" cy="3124200"/>
            <a:chOff x="7419011" y="3049202"/>
            <a:chExt cx="3191201" cy="31242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19011" y="3049202"/>
              <a:ext cx="857250" cy="31242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276261" y="3625930"/>
              <a:ext cx="2333951" cy="248637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006929" y="2526623"/>
            <a:ext cx="9857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TĖVAI			MOKYTOJAI		            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00594" y="365125"/>
            <a:ext cx="11608526" cy="1175497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įtraukia mokinius į klasės ar bendrų mokyklos erdvių kūrimą,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puošimą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688610"/>
            <a:ext cx="10106025" cy="447762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07274" y="2988102"/>
            <a:ext cx="3618306" cy="3274524"/>
            <a:chOff x="507274" y="2988102"/>
            <a:chExt cx="3618306" cy="3274524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3998" y="3242780"/>
              <a:ext cx="2381582" cy="3019846"/>
            </a:xfrm>
            <a:prstGeom prst="rect">
              <a:avLst/>
            </a:prstGeom>
          </p:spPr>
        </p:pic>
      </p:grpSp>
      <p:grpSp>
        <p:nvGrpSpPr>
          <p:cNvPr id="9" name="Grupė 8"/>
          <p:cNvGrpSpPr/>
          <p:nvPr/>
        </p:nvGrpSpPr>
        <p:grpSpPr>
          <a:xfrm>
            <a:off x="4609459" y="3328966"/>
            <a:ext cx="2973080" cy="3013616"/>
            <a:chOff x="4930644" y="3770276"/>
            <a:chExt cx="2973080" cy="3013616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30644" y="3770276"/>
              <a:ext cx="503505" cy="2492349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78106" y="4101737"/>
              <a:ext cx="2225618" cy="2682155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8147681" y="3049202"/>
            <a:ext cx="2838727" cy="3124200"/>
            <a:chOff x="8147681" y="3049202"/>
            <a:chExt cx="2838727" cy="31242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47681" y="3049202"/>
              <a:ext cx="857250" cy="31242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04931" y="3559246"/>
              <a:ext cx="1981477" cy="2553056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915606" y="2470783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				MOKYTOJAI		      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06584" y="365126"/>
            <a:ext cx="10624456" cy="931660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darbai demonstruojami klasės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patalpose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602533"/>
            <a:ext cx="10106025" cy="563273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673177" y="3018652"/>
            <a:ext cx="3916850" cy="3295887"/>
            <a:chOff x="507274" y="2988102"/>
            <a:chExt cx="3916850" cy="3295887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85384" y="3273669"/>
              <a:ext cx="2438740" cy="3010320"/>
            </a:xfrm>
            <a:prstGeom prst="rect">
              <a:avLst/>
            </a:prstGeom>
          </p:spPr>
        </p:pic>
      </p:grpSp>
      <p:grpSp>
        <p:nvGrpSpPr>
          <p:cNvPr id="9" name="Grupė 8"/>
          <p:cNvGrpSpPr/>
          <p:nvPr/>
        </p:nvGrpSpPr>
        <p:grpSpPr>
          <a:xfrm>
            <a:off x="4902924" y="3095182"/>
            <a:ext cx="2846411" cy="3078220"/>
            <a:chOff x="4983800" y="3709905"/>
            <a:chExt cx="2846411" cy="3078220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3800" y="3709905"/>
              <a:ext cx="520017" cy="2574083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67734" y="3901647"/>
              <a:ext cx="2162477" cy="2886478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8062232" y="3018652"/>
            <a:ext cx="2838727" cy="3124200"/>
            <a:chOff x="8062232" y="3018652"/>
            <a:chExt cx="2838727" cy="31242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62232" y="3018652"/>
              <a:ext cx="857250" cy="31242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919482" y="3529043"/>
              <a:ext cx="1981477" cy="2553056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905234" y="2471553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				MOKYTOJAI		             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00594" y="365125"/>
            <a:ext cx="11791406" cy="1064815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darbai demonstruojami mokyklos bendrose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erdvėse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547" y="1602594"/>
            <a:ext cx="10106025" cy="40005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07274" y="2988102"/>
            <a:ext cx="4316383" cy="3261870"/>
            <a:chOff x="507274" y="2988102"/>
            <a:chExt cx="4316383" cy="3261870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03863" y="3220599"/>
              <a:ext cx="2819794" cy="3029373"/>
            </a:xfrm>
            <a:prstGeom prst="rect">
              <a:avLst/>
            </a:prstGeom>
          </p:spPr>
        </p:pic>
      </p:grpSp>
      <p:grpSp>
        <p:nvGrpSpPr>
          <p:cNvPr id="9" name="Grupė 8"/>
          <p:cNvGrpSpPr/>
          <p:nvPr/>
        </p:nvGrpSpPr>
        <p:grpSpPr>
          <a:xfrm>
            <a:off x="5115843" y="3220599"/>
            <a:ext cx="2691936" cy="3033480"/>
            <a:chOff x="5644747" y="3757628"/>
            <a:chExt cx="2691936" cy="3033480"/>
          </a:xfrm>
        </p:grpSpPr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44747" y="3757628"/>
              <a:ext cx="503504" cy="2492344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50470" y="4037999"/>
              <a:ext cx="1886213" cy="2753109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8236404" y="3049202"/>
            <a:ext cx="3067358" cy="3124200"/>
            <a:chOff x="8236404" y="3049202"/>
            <a:chExt cx="3067358" cy="3124200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36404" y="3049202"/>
              <a:ext cx="857250" cy="312420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93654" y="3610819"/>
              <a:ext cx="2210108" cy="2562583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364159" y="2540595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				MOKYTOJAI		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Aukščiausios vertės (tėvų, mokinių, mokytojų)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darbai demonstruojami klasės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patalpose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78,3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tėvų pritaria šiai nuomonei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įtraukia mokinius į klasės ar bendrų mokyklos erdvių kūrimą,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puošimą – 53,3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72,2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tėvų pritaria šiai nuomonei.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442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Žemiausios vertės (tėvų, mokinių, mokytojų)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Mūsų mokykla yra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jauki –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25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27,7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Mokiniai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jaučiasi saugiai mokykloje ir jos ki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–16,5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382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3.2.1.Mokymasis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mokykloje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Raktiniai žodžiai: mokyklos teritorijos naudojimas ugdymui, edukacinės išvykos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87731" y="624110"/>
            <a:ext cx="9916881" cy="855555"/>
          </a:xfrm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Kartais pamokos perkeliamos į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lauką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687484"/>
            <a:ext cx="10106025" cy="448887"/>
          </a:xfrm>
          <a:prstGeom prst="rect">
            <a:avLst/>
          </a:prstGeom>
        </p:spPr>
      </p:pic>
      <p:grpSp>
        <p:nvGrpSpPr>
          <p:cNvPr id="7" name="Grupė 6"/>
          <p:cNvGrpSpPr/>
          <p:nvPr/>
        </p:nvGrpSpPr>
        <p:grpSpPr>
          <a:xfrm>
            <a:off x="507274" y="2988102"/>
            <a:ext cx="6715253" cy="3387878"/>
            <a:chOff x="507274" y="2988102"/>
            <a:chExt cx="6715253" cy="3387878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63777" y="3251344"/>
              <a:ext cx="2029108" cy="3124636"/>
            </a:xfrm>
            <a:prstGeom prst="rect">
              <a:avLst/>
            </a:prstGeom>
          </p:spPr>
        </p:pic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56399" y="3387635"/>
              <a:ext cx="2966128" cy="2860946"/>
            </a:xfrm>
            <a:prstGeom prst="rect">
              <a:avLst/>
            </a:prstGeom>
          </p:spPr>
        </p:pic>
      </p:grpSp>
      <p:pic>
        <p:nvPicPr>
          <p:cNvPr id="8" name="Paveikslėlis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3225" y="3213239"/>
            <a:ext cx="3038899" cy="3162741"/>
          </a:xfrm>
          <a:prstGeom prst="rect">
            <a:avLst/>
          </a:prstGeom>
        </p:spPr>
      </p:pic>
      <p:pic>
        <p:nvPicPr>
          <p:cNvPr id="9" name="Paveikslėlis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1368" y="2556534"/>
            <a:ext cx="8669263" cy="43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2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00594" y="365125"/>
            <a:ext cx="11634652" cy="1325563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kai kurias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pamokas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organizuoja mokyklos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kieme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0673" y="3223758"/>
            <a:ext cx="618310" cy="2949644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07274" y="2988102"/>
            <a:ext cx="7260560" cy="3327736"/>
            <a:chOff x="507274" y="2988102"/>
            <a:chExt cx="7260560" cy="3327736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34508" y="3172149"/>
              <a:ext cx="2410161" cy="3143689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33903" y="3172150"/>
              <a:ext cx="2233931" cy="3105408"/>
            </a:xfrm>
            <a:prstGeom prst="rect">
              <a:avLst/>
            </a:prstGeom>
          </p:spPr>
        </p:pic>
      </p:grpSp>
      <p:grpSp>
        <p:nvGrpSpPr>
          <p:cNvPr id="14" name="Grupė 13"/>
          <p:cNvGrpSpPr/>
          <p:nvPr/>
        </p:nvGrpSpPr>
        <p:grpSpPr>
          <a:xfrm>
            <a:off x="8034045" y="3058108"/>
            <a:ext cx="3114967" cy="3219450"/>
            <a:chOff x="7538484" y="3088855"/>
            <a:chExt cx="3114967" cy="3219450"/>
          </a:xfrm>
        </p:grpSpPr>
        <p:pic>
          <p:nvPicPr>
            <p:cNvPr id="12" name="Paveikslėlis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57659" y="3753714"/>
              <a:ext cx="2095792" cy="2419688"/>
            </a:xfrm>
            <a:prstGeom prst="rect">
              <a:avLst/>
            </a:prstGeom>
          </p:spPr>
        </p:pic>
        <p:pic>
          <p:nvPicPr>
            <p:cNvPr id="13" name="Paveikslėlis 1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538484" y="3088855"/>
              <a:ext cx="1019175" cy="3219450"/>
            </a:xfrm>
            <a:prstGeom prst="rect">
              <a:avLst/>
            </a:prstGeom>
          </p:spPr>
        </p:pic>
      </p:grpSp>
      <p:pic>
        <p:nvPicPr>
          <p:cNvPr id="9" name="Paveikslėlis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568696"/>
            <a:ext cx="8669263" cy="52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Tikslinė grupė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5–8 klasių mokiniai, 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1–8 klasių mokinių tėvai.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Anketiniame tyrime dalyvavo  83 tėvai, 20 mokytojų, 103 mokiniai.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Stebėtos 27 ugdomosios veiklos / pamokos. Visose pamokose / veiklose tikslingai panaudojamos IKT technologijos, interaktyvios užduotys.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087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Mokykla / klasė organizuoja išvykas po miestą, rajoną,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Lietuvą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784" y="3423387"/>
            <a:ext cx="613130" cy="2924934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07274" y="2988102"/>
            <a:ext cx="6659879" cy="3360219"/>
            <a:chOff x="507274" y="2988102"/>
            <a:chExt cx="6659879" cy="3360219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17027" y="3201547"/>
              <a:ext cx="2600688" cy="3067478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14786" y="3648363"/>
              <a:ext cx="2052367" cy="2699958"/>
            </a:xfrm>
            <a:prstGeom prst="rect">
              <a:avLst/>
            </a:prstGeom>
          </p:spPr>
        </p:pic>
      </p:grpSp>
      <p:grpSp>
        <p:nvGrpSpPr>
          <p:cNvPr id="11" name="Grupė 10"/>
          <p:cNvGrpSpPr/>
          <p:nvPr/>
        </p:nvGrpSpPr>
        <p:grpSpPr>
          <a:xfrm>
            <a:off x="7058160" y="3189303"/>
            <a:ext cx="3081210" cy="3219450"/>
            <a:chOff x="7058160" y="3189303"/>
            <a:chExt cx="3081210" cy="3219450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58160" y="3189303"/>
              <a:ext cx="1019175" cy="3219450"/>
            </a:xfrm>
            <a:prstGeom prst="rect">
              <a:avLst/>
            </a:prstGeom>
          </p:spPr>
        </p:pic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081683" y="3648363"/>
              <a:ext cx="2057687" cy="2610214"/>
            </a:xfrm>
            <a:prstGeom prst="rect">
              <a:avLst/>
            </a:prstGeom>
          </p:spPr>
        </p:pic>
      </p:grpSp>
      <p:pic>
        <p:nvPicPr>
          <p:cNvPr id="12" name="Paveikslėlis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419005"/>
            <a:ext cx="8669263" cy="56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06585" y="624110"/>
            <a:ext cx="9998028" cy="1280890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pamokas organizuoja kultūros įstaigose: bibliotekose, muziejuose ir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kitose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201" y="3345810"/>
            <a:ext cx="612770" cy="2923215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07274" y="2988102"/>
            <a:ext cx="6938318" cy="3350835"/>
            <a:chOff x="507274" y="2988102"/>
            <a:chExt cx="6938318" cy="3350835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67409" y="3178548"/>
              <a:ext cx="2448267" cy="3096057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12535" y="3396343"/>
              <a:ext cx="2333057" cy="2942594"/>
            </a:xfrm>
            <a:prstGeom prst="rect">
              <a:avLst/>
            </a:prstGeom>
          </p:spPr>
        </p:pic>
      </p:grpSp>
      <p:grpSp>
        <p:nvGrpSpPr>
          <p:cNvPr id="11" name="Grupė 10"/>
          <p:cNvGrpSpPr/>
          <p:nvPr/>
        </p:nvGrpSpPr>
        <p:grpSpPr>
          <a:xfrm>
            <a:off x="7732863" y="3116851"/>
            <a:ext cx="2669601" cy="3219450"/>
            <a:chOff x="7732863" y="3116851"/>
            <a:chExt cx="2669601" cy="3219450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634471" y="4176789"/>
              <a:ext cx="1767993" cy="1996613"/>
            </a:xfrm>
            <a:prstGeom prst="rect">
              <a:avLst/>
            </a:prstGeom>
          </p:spPr>
        </p:pic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32863" y="3116851"/>
              <a:ext cx="1019175" cy="3219450"/>
            </a:xfrm>
            <a:prstGeom prst="rect">
              <a:avLst/>
            </a:prstGeom>
          </p:spPr>
        </p:pic>
      </p:grpSp>
      <p:pic>
        <p:nvPicPr>
          <p:cNvPr id="12" name="Paveikslėlis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385754"/>
            <a:ext cx="8669263" cy="62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skatina mokinius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keliauti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201" y="3200434"/>
            <a:ext cx="643244" cy="3068591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07274" y="2988102"/>
            <a:ext cx="6800031" cy="3291941"/>
            <a:chOff x="507274" y="2988102"/>
            <a:chExt cx="6800031" cy="3291941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61818" y="3260197"/>
              <a:ext cx="2267266" cy="3019846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81445" y="3378926"/>
              <a:ext cx="2225860" cy="2852863"/>
            </a:xfrm>
            <a:prstGeom prst="rect">
              <a:avLst/>
            </a:prstGeom>
          </p:spPr>
        </p:pic>
      </p:grpSp>
      <p:grpSp>
        <p:nvGrpSpPr>
          <p:cNvPr id="11" name="Grupė 10"/>
          <p:cNvGrpSpPr/>
          <p:nvPr/>
        </p:nvGrpSpPr>
        <p:grpSpPr>
          <a:xfrm>
            <a:off x="7503474" y="3049575"/>
            <a:ext cx="3325314" cy="3219450"/>
            <a:chOff x="7503474" y="3049575"/>
            <a:chExt cx="3325314" cy="3219450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03474" y="3049575"/>
              <a:ext cx="1019175" cy="3219450"/>
            </a:xfrm>
            <a:prstGeom prst="rect">
              <a:avLst/>
            </a:prstGeom>
          </p:spPr>
        </p:pic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04364" y="3658451"/>
              <a:ext cx="2324424" cy="2514951"/>
            </a:xfrm>
            <a:prstGeom prst="rect">
              <a:avLst/>
            </a:prstGeom>
          </p:spPr>
        </p:pic>
      </p:grpSp>
      <p:pic>
        <p:nvPicPr>
          <p:cNvPr id="12" name="Paveikslėlis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472635"/>
            <a:ext cx="8669263" cy="5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Aukščiausios vertės (tėvų, mokinių, mokytojų)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Kartais pamokos perkeliamos į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lauką – 69,9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78,3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nuomonei.</a:t>
            </a:r>
          </a:p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kai kurias pamokas organizuoja mokyklos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kieme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66,9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80,7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tėvų pritaria šiai nuomonei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Mokykla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klasė organizuoja išvykas po miestą, rajoną,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Lietuvą – 79,6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78,3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tėvų pritaria šiai nuomonei.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Žemiausios vertės (tėvų, mokinių, mokytojų)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skatina mokinius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keliauti – 24,2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347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Mokymasis virtualioje aplinkoje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Raktiniai žodžiai: tikslingumas, įvairiapusiškumas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2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2543" cy="1325563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skatina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mokinius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naudoti įvairias informacines technologijas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mokantis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7" name="Grupė 6"/>
          <p:cNvGrpSpPr/>
          <p:nvPr/>
        </p:nvGrpSpPr>
        <p:grpSpPr>
          <a:xfrm>
            <a:off x="507274" y="2988102"/>
            <a:ext cx="6387600" cy="3353044"/>
            <a:chOff x="507274" y="2988102"/>
            <a:chExt cx="6387600" cy="3353044"/>
          </a:xfrm>
        </p:grpSpPr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7274" y="2988102"/>
              <a:ext cx="999310" cy="3185300"/>
            </a:xfrm>
            <a:prstGeom prst="rect">
              <a:avLst/>
            </a:prstGeom>
          </p:spPr>
        </p:pic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2505" y="3332989"/>
              <a:ext cx="2228604" cy="3008157"/>
            </a:xfrm>
            <a:prstGeom prst="rect">
              <a:avLst/>
            </a:prstGeom>
          </p:spPr>
        </p:pic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08849" y="3169321"/>
              <a:ext cx="2486025" cy="3171825"/>
            </a:xfrm>
            <a:prstGeom prst="rect">
              <a:avLst/>
            </a:prstGeom>
          </p:spPr>
        </p:pic>
      </p:grpSp>
      <p:pic>
        <p:nvPicPr>
          <p:cNvPr id="8" name="Paveikslėlis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2556" y="3688308"/>
            <a:ext cx="2924583" cy="2581635"/>
          </a:xfrm>
          <a:prstGeom prst="rect">
            <a:avLst/>
          </a:prstGeom>
        </p:spPr>
      </p:pic>
      <p:pic>
        <p:nvPicPr>
          <p:cNvPr id="9" name="Paveikslėlis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1368" y="2472635"/>
            <a:ext cx="8669263" cy="5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744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31880" cy="1325563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Informacinių technologijų taikymas pamokose padeda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mokiniams gilinti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dalyko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žinias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620486" y="2685011"/>
            <a:ext cx="6672804" cy="3773978"/>
            <a:chOff x="620486" y="2431848"/>
            <a:chExt cx="6672804" cy="3537241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4165" y="2884408"/>
              <a:ext cx="2324424" cy="3010320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0486" y="2431848"/>
              <a:ext cx="1086394" cy="3462880"/>
            </a:xfrm>
            <a:prstGeom prst="rect">
              <a:avLst/>
            </a:prstGeom>
          </p:spPr>
        </p:pic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45874" y="2793526"/>
              <a:ext cx="981075" cy="3143250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68971" y="3396980"/>
              <a:ext cx="1924319" cy="2572109"/>
            </a:xfrm>
            <a:prstGeom prst="rect">
              <a:avLst/>
            </a:prstGeom>
          </p:spPr>
        </p:pic>
      </p:grpSp>
      <p:grpSp>
        <p:nvGrpSpPr>
          <p:cNvPr id="11" name="Grupė 10"/>
          <p:cNvGrpSpPr/>
          <p:nvPr/>
        </p:nvGrpSpPr>
        <p:grpSpPr>
          <a:xfrm>
            <a:off x="7384868" y="3360723"/>
            <a:ext cx="2991131" cy="3063789"/>
            <a:chOff x="7384868" y="3360724"/>
            <a:chExt cx="2991131" cy="2576052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84868" y="3403126"/>
              <a:ext cx="981075" cy="2533650"/>
            </a:xfrm>
            <a:prstGeom prst="rect">
              <a:avLst/>
            </a:prstGeom>
          </p:spPr>
        </p:pic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65943" y="3360724"/>
              <a:ext cx="2010056" cy="2534004"/>
            </a:xfrm>
            <a:prstGeom prst="rect">
              <a:avLst/>
            </a:prstGeom>
          </p:spPr>
        </p:pic>
      </p:grpSp>
      <p:pic>
        <p:nvPicPr>
          <p:cNvPr id="12" name="Paveikslėlis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472635"/>
            <a:ext cx="8669263" cy="5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764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21477" y="274320"/>
            <a:ext cx="10083136" cy="1313411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Informacinių technologijų taikymas pamokose padeda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mokiniams tyrinėti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eksperimentuoti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420188" y="2706709"/>
            <a:ext cx="6708745" cy="3488702"/>
            <a:chOff x="420188" y="2706709"/>
            <a:chExt cx="6708745" cy="3488702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48489" y="3118407"/>
              <a:ext cx="2172003" cy="3077004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0188" y="2706709"/>
              <a:ext cx="1060269" cy="3379607"/>
            </a:xfrm>
            <a:prstGeom prst="rect">
              <a:avLst/>
            </a:prstGeom>
          </p:spPr>
        </p:pic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90171" y="3052161"/>
              <a:ext cx="981075" cy="3143250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71246" y="3585197"/>
              <a:ext cx="2057687" cy="2610214"/>
            </a:xfrm>
            <a:prstGeom prst="rect">
              <a:avLst/>
            </a:prstGeom>
          </p:spPr>
        </p:pic>
      </p:grpSp>
      <p:grpSp>
        <p:nvGrpSpPr>
          <p:cNvPr id="12" name="Grupė 11"/>
          <p:cNvGrpSpPr/>
          <p:nvPr/>
        </p:nvGrpSpPr>
        <p:grpSpPr>
          <a:xfrm>
            <a:off x="7268799" y="3623479"/>
            <a:ext cx="2752972" cy="2572109"/>
            <a:chOff x="7268799" y="3623479"/>
            <a:chExt cx="2752972" cy="2572109"/>
          </a:xfrm>
        </p:grpSpPr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68799" y="3623479"/>
              <a:ext cx="981075" cy="2533650"/>
            </a:xfrm>
            <a:prstGeom prst="rect">
              <a:avLst/>
            </a:prstGeom>
          </p:spPr>
        </p:pic>
        <p:pic>
          <p:nvPicPr>
            <p:cNvPr id="11" name="Paveikslėlis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249874" y="3623479"/>
              <a:ext cx="1771897" cy="2572109"/>
            </a:xfrm>
            <a:prstGeom prst="rect">
              <a:avLst/>
            </a:prstGeom>
          </p:spPr>
        </p:pic>
      </p:grpSp>
      <p:pic>
        <p:nvPicPr>
          <p:cNvPr id="13" name="Paveikslėlis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472635"/>
            <a:ext cx="8669263" cy="5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77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96291" y="327492"/>
            <a:ext cx="10008321" cy="1388108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Naudojant virtualias aplinkas ir socialinius tinklus, sustiprėjo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mokinio bendradarbiavimas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kitais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mokiniais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12852" y="2994092"/>
            <a:ext cx="7651051" cy="3505006"/>
            <a:chOff x="512852" y="2994092"/>
            <a:chExt cx="7651051" cy="3505006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0950" y="3355848"/>
              <a:ext cx="2572109" cy="3124636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2852" y="2994092"/>
              <a:ext cx="1060269" cy="3379607"/>
            </a:xfrm>
            <a:prstGeom prst="rect">
              <a:avLst/>
            </a:prstGeom>
          </p:spPr>
        </p:pic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40888" y="3355848"/>
              <a:ext cx="981075" cy="3143250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39479" y="3965533"/>
              <a:ext cx="2324424" cy="2514951"/>
            </a:xfrm>
            <a:prstGeom prst="rect">
              <a:avLst/>
            </a:prstGeom>
          </p:spPr>
        </p:pic>
      </p:grpSp>
      <p:grpSp>
        <p:nvGrpSpPr>
          <p:cNvPr id="11" name="Grupė 10"/>
          <p:cNvGrpSpPr/>
          <p:nvPr/>
        </p:nvGrpSpPr>
        <p:grpSpPr>
          <a:xfrm>
            <a:off x="8284573" y="3860743"/>
            <a:ext cx="3123826" cy="2638440"/>
            <a:chOff x="8284573" y="3860743"/>
            <a:chExt cx="3123826" cy="2638440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84573" y="3965533"/>
              <a:ext cx="981075" cy="2533650"/>
            </a:xfrm>
            <a:prstGeom prst="rect">
              <a:avLst/>
            </a:prstGeom>
          </p:spPr>
        </p:pic>
        <p:pic>
          <p:nvPicPr>
            <p:cNvPr id="10" name="Paveikslėlis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07817" y="3860743"/>
              <a:ext cx="2200582" cy="2619741"/>
            </a:xfrm>
            <a:prstGeom prst="rect">
              <a:avLst/>
            </a:prstGeom>
          </p:spPr>
        </p:pic>
      </p:grpSp>
      <p:pic>
        <p:nvPicPr>
          <p:cNvPr id="12" name="Paveikslėlis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472635"/>
            <a:ext cx="8669263" cy="5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Tyrimo metodika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Metodai: anketavimas, pamokų stebėsena.</a:t>
            </a:r>
          </a:p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Įrodymai, šaltiniai: stebėtų pamokų protokolai, anketų formos ir atsakymai Google diske.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81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5789" cy="1325563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Virtualios aplinkos padeda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mokiniams mokytis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grpSp>
        <p:nvGrpSpPr>
          <p:cNvPr id="8" name="Grupė 7"/>
          <p:cNvGrpSpPr/>
          <p:nvPr/>
        </p:nvGrpSpPr>
        <p:grpSpPr>
          <a:xfrm>
            <a:off x="590435" y="2730369"/>
            <a:ext cx="6808993" cy="3527625"/>
            <a:chOff x="512852" y="2776378"/>
            <a:chExt cx="6808993" cy="3527625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6390" y="3131735"/>
              <a:ext cx="2400635" cy="3172268"/>
            </a:xfrm>
            <a:prstGeom prst="rect">
              <a:avLst/>
            </a:prstGeom>
          </p:spPr>
        </p:pic>
        <p:pic>
          <p:nvPicPr>
            <p:cNvPr id="5" name="Paveikslėlis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2852" y="2776378"/>
              <a:ext cx="1060269" cy="3379607"/>
            </a:xfrm>
            <a:prstGeom prst="rect">
              <a:avLst/>
            </a:prstGeom>
          </p:spPr>
        </p:pic>
        <p:pic>
          <p:nvPicPr>
            <p:cNvPr id="6" name="Paveikslėlis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40294" y="3131735"/>
              <a:ext cx="981075" cy="3143250"/>
            </a:xfrm>
            <a:prstGeom prst="rect">
              <a:avLst/>
            </a:prstGeom>
          </p:spPr>
        </p:pic>
        <p:pic>
          <p:nvPicPr>
            <p:cNvPr id="7" name="Paveikslėlis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21369" y="3674297"/>
              <a:ext cx="1800476" cy="2600688"/>
            </a:xfrm>
            <a:prstGeom prst="rect">
              <a:avLst/>
            </a:prstGeom>
          </p:spPr>
        </p:pic>
      </p:grpSp>
      <p:grpSp>
        <p:nvGrpSpPr>
          <p:cNvPr id="13" name="Grupė 12"/>
          <p:cNvGrpSpPr/>
          <p:nvPr/>
        </p:nvGrpSpPr>
        <p:grpSpPr>
          <a:xfrm>
            <a:off x="7399428" y="3678883"/>
            <a:ext cx="3315026" cy="2562583"/>
            <a:chOff x="7399428" y="3678883"/>
            <a:chExt cx="3315026" cy="2562583"/>
          </a:xfrm>
        </p:grpSpPr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99428" y="3707816"/>
              <a:ext cx="981075" cy="2533650"/>
            </a:xfrm>
            <a:prstGeom prst="rect">
              <a:avLst/>
            </a:prstGeom>
          </p:spPr>
        </p:pic>
        <p:pic>
          <p:nvPicPr>
            <p:cNvPr id="12" name="Paveikslėlis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80503" y="3678883"/>
              <a:ext cx="2333951" cy="2562583"/>
            </a:xfrm>
            <a:prstGeom prst="rect">
              <a:avLst/>
            </a:prstGeom>
          </p:spPr>
        </p:pic>
      </p:grpSp>
      <p:pic>
        <p:nvPicPr>
          <p:cNvPr id="14" name="Paveikslėlis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1368" y="2472635"/>
            <a:ext cx="8669263" cy="5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0136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Aukščiausios vertės (tėvų, mokinių, mokytojų)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skatina mokinius naudoti įvairias informacines technologijas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mokantis – 72,8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100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Informacinių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technologijų taikymas pamokose padeda mokiniams gilinti dalyko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žinias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87,3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nuomonei.</a:t>
            </a:r>
          </a:p>
        </p:txBody>
      </p:sp>
    </p:spTree>
    <p:extLst>
      <p:ext uri="{BB962C8B-B14F-4D97-AF65-F5344CB8AC3E}">
        <p14:creationId xmlns:p14="http://schemas.microsoft.com/office/powerpoint/2010/main" val="29963191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Žemiausios vertės (tėvų, mokinių, mokytojų)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Naudojant virtualias aplinkas ir socialinius tinklus, sustiprėjo mokinio bendradarbiavimas su kitais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mokiniais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33,7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skatina mokinius keliauti – 24,2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15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3,61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05754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Bendros išvados.</a:t>
            </a:r>
            <a:b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Stipriosios veiklos pusės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720735" y="2011681"/>
            <a:ext cx="9783877" cy="4580312"/>
          </a:xfrm>
        </p:spPr>
        <p:txBody>
          <a:bodyPr>
            <a:normAutofit fontScale="55000" lnSpcReduction="20000"/>
          </a:bodyPr>
          <a:lstStyle/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naudoja interaktyvią lentą, kompiuterius, patys ruošia mokymo priemones ir užduotis, mokinius skatina naudoti informacines technologijas ruošiant namų užduotis – </a:t>
            </a:r>
          </a:p>
          <a:p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73,8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57,7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nuomonei.</a:t>
            </a:r>
          </a:p>
          <a:p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įtraukia mokinius į bendrą klasių, erdvių puošimą, jų darbai eksponuojami mokykloje – 50,9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77,5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75,2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pritaria šiai nuomonei.</a:t>
            </a:r>
          </a:p>
          <a:p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Pamokos organizuojamos mokyklos kieme, kitoje aplinkoje, organizuojamos išvykos po miestą, šalį –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72,1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79,1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nuomonei.</a:t>
            </a:r>
          </a:p>
          <a:p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Informacinių technologijų taikymas gilina dalyko žinias – 80,5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endParaRPr lang="lt-LT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pritaria šiai nuomonei.</a:t>
            </a:r>
            <a:endParaRPr lang="lt-LT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3400" dirty="0"/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844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Tobulintinos veiklos pusės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Naudojant virtualias aplinkas ir socialinius tinklus, sustiprėjo mokinio bendradarbiavimas su kitais mokiniais – 14,5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10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33,7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nepritaria šiai nuomonei.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Mokykloje mokiniai nesijaučia saugūs ir mokykla nėra jauki – 16,5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23,4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nepritaria šiai nuomonei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Mokykla nuolat atnaujina įrangą ir priemones, jų pakanka visiems mokiniams, taikant IKT mokiniai geriau išmoksta – 6,4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kinių,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26,6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mokytojų,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tėvų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nepritaria šiai nuomonei.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861878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70611" y="624110"/>
            <a:ext cx="9734001" cy="1280890"/>
          </a:xfrm>
        </p:spPr>
        <p:txBody>
          <a:bodyPr/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m. veiklos kokybės įsivertinimo rodiklis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Remiantis Veiklos plano 2023 m., Ugdymo plano 2022-2023 m. m., Strateginio plano  2023–2025 m., vienu iš prioriteto iškeltų uždavinių 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Lyderystė ir vadyba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 Veiklos planavimas ir organizavimas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4.1.1. Perspektyva ir bendruomenės susitarimai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1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3.1.1. Įranga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priemonės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Raktiniai žodžiai: įvairovė, šiuolaikiškumas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201"/>
          </a:xfrm>
        </p:spPr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naudoja kompiuterius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pamokose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021" y="1301637"/>
            <a:ext cx="10106025" cy="40005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88" y="2952842"/>
            <a:ext cx="2915057" cy="2572109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7624" y="3763730"/>
            <a:ext cx="1859370" cy="1761221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0916" y="2247355"/>
            <a:ext cx="3629025" cy="339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950720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				MOKYTOJAI		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201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naudoja interaktyvią lentą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pamokose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10973"/>
            <a:ext cx="10106025" cy="517202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933" y="2902900"/>
            <a:ext cx="1905266" cy="2619741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99" y="2769326"/>
            <a:ext cx="844539" cy="2691968"/>
          </a:xfrm>
          <a:prstGeom prst="rect">
            <a:avLst/>
          </a:prstGeom>
        </p:spPr>
      </p:pic>
      <p:pic>
        <p:nvPicPr>
          <p:cNvPr id="9" name="Paveikslėlis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1548" y="3021874"/>
            <a:ext cx="1870010" cy="2500767"/>
          </a:xfrm>
          <a:prstGeom prst="rect">
            <a:avLst/>
          </a:prstGeom>
        </p:spPr>
      </p:pic>
      <p:pic>
        <p:nvPicPr>
          <p:cNvPr id="10" name="Paveikslėlis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6486" y="3087520"/>
            <a:ext cx="775062" cy="2369474"/>
          </a:xfrm>
          <a:prstGeom prst="rect">
            <a:avLst/>
          </a:prstGeom>
        </p:spPr>
      </p:pic>
      <p:grpSp>
        <p:nvGrpSpPr>
          <p:cNvPr id="5" name="Grupė 4"/>
          <p:cNvGrpSpPr/>
          <p:nvPr/>
        </p:nvGrpSpPr>
        <p:grpSpPr>
          <a:xfrm>
            <a:off x="6477495" y="2142294"/>
            <a:ext cx="2984410" cy="3314700"/>
            <a:chOff x="6477495" y="2142294"/>
            <a:chExt cx="2984410" cy="3314700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77495" y="2142294"/>
              <a:ext cx="1238250" cy="3314700"/>
            </a:xfrm>
            <a:prstGeom prst="rect">
              <a:avLst/>
            </a:prstGeom>
          </p:spPr>
        </p:pic>
        <p:pic>
          <p:nvPicPr>
            <p:cNvPr id="4" name="Paveikslėlis 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42376" y="2769326"/>
              <a:ext cx="1819529" cy="2638793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838200" y="1950720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TĖVAI				MOKYTOJAI		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596045" y="432262"/>
            <a:ext cx="9908568" cy="1205345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naudoja įvairias priemones (pvz., paveikslus, žemėlapius ir t. t.) pamokose.</a:t>
            </a: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894092"/>
            <a:ext cx="10106025" cy="40005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53" y="3205297"/>
            <a:ext cx="814316" cy="2595631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436" y="3420519"/>
            <a:ext cx="1933845" cy="2429214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5055" y="3549065"/>
            <a:ext cx="775062" cy="2369474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0117" y="3141112"/>
            <a:ext cx="1845814" cy="2777427"/>
          </a:xfrm>
          <a:prstGeom prst="rect">
            <a:avLst/>
          </a:prstGeom>
        </p:spPr>
      </p:pic>
      <p:grpSp>
        <p:nvGrpSpPr>
          <p:cNvPr id="10" name="Grupė 9"/>
          <p:cNvGrpSpPr/>
          <p:nvPr/>
        </p:nvGrpSpPr>
        <p:grpSpPr>
          <a:xfrm>
            <a:off x="7422882" y="2603839"/>
            <a:ext cx="3276885" cy="3314700"/>
            <a:chOff x="6704783" y="2664799"/>
            <a:chExt cx="3276885" cy="3314700"/>
          </a:xfrm>
        </p:grpSpPr>
        <p:pic>
          <p:nvPicPr>
            <p:cNvPr id="3" name="Paveikslėlis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04783" y="2664799"/>
              <a:ext cx="1238250" cy="3314700"/>
            </a:xfrm>
            <a:prstGeom prst="rect">
              <a:avLst/>
            </a:prstGeom>
          </p:spPr>
        </p:pic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943033" y="3394062"/>
              <a:ext cx="2038635" cy="2524477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950524" y="2449082"/>
            <a:ext cx="952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/>
              <a:t>TĖVAI				MOKYTOJAI		MOKINIAI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73935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63535" y="399011"/>
            <a:ext cx="10241077" cy="11163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 patys paruošia mokymo priemonių: viktorinų, žaidimų, testų ir t.t.</a:t>
            </a:r>
          </a:p>
        </p:txBody>
      </p:sp>
      <p:pic>
        <p:nvPicPr>
          <p:cNvPr id="4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7" y="1562842"/>
            <a:ext cx="10106025" cy="516154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62" y="3010106"/>
            <a:ext cx="839075" cy="2674551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9344" y="3302964"/>
            <a:ext cx="2219635" cy="2429214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8325" y="3332834"/>
            <a:ext cx="775062" cy="2369474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5088" y="3395387"/>
            <a:ext cx="1257586" cy="2336791"/>
          </a:xfrm>
          <a:prstGeom prst="rect">
            <a:avLst/>
          </a:prstGeom>
        </p:spPr>
      </p:pic>
      <p:grpSp>
        <p:nvGrpSpPr>
          <p:cNvPr id="10" name="Grupė 9"/>
          <p:cNvGrpSpPr/>
          <p:nvPr/>
        </p:nvGrpSpPr>
        <p:grpSpPr>
          <a:xfrm>
            <a:off x="7760606" y="2369957"/>
            <a:ext cx="3388406" cy="3314700"/>
            <a:chOff x="6571666" y="2417478"/>
            <a:chExt cx="3388406" cy="3314700"/>
          </a:xfrm>
        </p:grpSpPr>
        <p:pic>
          <p:nvPicPr>
            <p:cNvPr id="8" name="Paveikslėlis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71666" y="2417478"/>
              <a:ext cx="1238250" cy="3314700"/>
            </a:xfrm>
            <a:prstGeom prst="rect">
              <a:avLst/>
            </a:prstGeom>
          </p:spPr>
        </p:pic>
        <p:pic>
          <p:nvPicPr>
            <p:cNvPr id="9" name="Paveikslėlis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778543" y="3118061"/>
              <a:ext cx="2181529" cy="254353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838200" y="2369957"/>
            <a:ext cx="1031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TĖVAI				MOKYTOJAI		                      MOKINIAI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18916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1233</Words>
  <Application>Microsoft Office PowerPoint</Application>
  <PresentationFormat>Plačiaekranė</PresentationFormat>
  <Paragraphs>127</Paragraphs>
  <Slides>45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45</vt:i4>
      </vt:variant>
    </vt:vector>
  </HeadingPairs>
  <TitlesOfParts>
    <vt:vector size="51" baseType="lpstr">
      <vt:lpstr>Arial</vt:lpstr>
      <vt:lpstr>Calibri</vt:lpstr>
      <vt:lpstr>Century Gothic</vt:lpstr>
      <vt:lpstr>Times New Roman</vt:lpstr>
      <vt:lpstr>Wingdings 3</vt:lpstr>
      <vt:lpstr>Šnabždesys</vt:lpstr>
      <vt:lpstr>Mokyklos veiklos kokybės rodiklio „Ugdymosi aplinkos įvertinimas“  (Platusis įsivertinimas)</vt:lpstr>
      <vt:lpstr>Mokyklos veiklos kokybės įsivertinimo darbo grupė</vt:lpstr>
      <vt:lpstr>Tikslinė grupė</vt:lpstr>
      <vt:lpstr>Tyrimo metodika</vt:lpstr>
      <vt:lpstr>3.1.1. Įranga ir priemonės</vt:lpstr>
      <vt:lpstr>Mokytojai naudoja kompiuterius pamokose</vt:lpstr>
      <vt:lpstr>Mokytojai naudoja interaktyvią lentą pamokose</vt:lpstr>
      <vt:lpstr>Mokytojai naudoja įvairias priemones (pvz., paveikslus, žemėlapius ir t. t.) pamokose.</vt:lpstr>
      <vt:lpstr>Mokytojai patys paruošia mokymo priemonių: viktorinų, žaidimų, testų ir t.t.</vt:lpstr>
      <vt:lpstr>Įrangos ir priemonių užtenka visiems mokiniams</vt:lpstr>
      <vt:lpstr>Įranga ir priemonės yra šiuolaikiškos</vt:lpstr>
      <vt:lpstr>Įranga ir priemonės atitinka mano vaiko poreikius</vt:lpstr>
      <vt:lpstr>Mokykla nuolat atnaujina mokymo(si) įrangą ir priemones</vt:lpstr>
      <vt:lpstr>Mokytojai pamokose, kai reikia, naudoja informacines technologijas</vt:lpstr>
      <vt:lpstr>Atliekant kai kuriuos namų darbus, mokytojai prašo naudoti informacines technologijas</vt:lpstr>
      <vt:lpstr>Kai mokytojai taiko informacines technologijas, mokiniai geriau išmoksta</vt:lpstr>
      <vt:lpstr> Aukščiausios vertės (tėvų, mokinių, mokytojų)</vt:lpstr>
      <vt:lpstr>Žemiausios vertės (tėvų, mokinių, mokytojų) </vt:lpstr>
      <vt:lpstr>3.2.1. Pastatas ir jo aplinka</vt:lpstr>
      <vt:lpstr>Mūsų mokykla yra jauki</vt:lpstr>
      <vt:lpstr>              Mokiniai jaučiasi saugiai mokykloje ir jos kieme</vt:lpstr>
      <vt:lpstr>Mokytojai įtraukia mokinius į klasės ar bendrų mokyklos erdvių kūrimą, puošimą</vt:lpstr>
      <vt:lpstr>Mokinių darbai demonstruojami klasės patalpose</vt:lpstr>
      <vt:lpstr>Mokinių darbai demonstruojami mokyklos bendrose erdvėse</vt:lpstr>
      <vt:lpstr>Aukščiausios vertės (tėvų, mokinių, mokytojų)</vt:lpstr>
      <vt:lpstr>Žemiausios vertės (tėvų, mokinių, mokytojų) </vt:lpstr>
      <vt:lpstr>3.2.1.Mokymasis ne mokykloje</vt:lpstr>
      <vt:lpstr>Kartais pamokos perkeliamos į lauką</vt:lpstr>
      <vt:lpstr>Mokytojai kai kurias pamokas organizuoja mokyklos kieme</vt:lpstr>
      <vt:lpstr>Mokykla / klasė organizuoja išvykas po miestą, rajoną, Lietuvą</vt:lpstr>
      <vt:lpstr>Mokytojai pamokas organizuoja kultūros įstaigose: bibliotekose, muziejuose ir kitose</vt:lpstr>
      <vt:lpstr>Mokytojai skatina mokinius keliauti</vt:lpstr>
      <vt:lpstr>Aukščiausios vertės (tėvų, mokinių, mokytojų)</vt:lpstr>
      <vt:lpstr>Žemiausios vertės (tėvų, mokinių, mokytojų) </vt:lpstr>
      <vt:lpstr>Mokymasis virtualioje aplinkoje</vt:lpstr>
      <vt:lpstr>Mokytojai skatina mokinius naudoti įvairias informacines technologijas mokantis</vt:lpstr>
      <vt:lpstr>Informacinių technologijų taikymas pamokose padeda mokiniams gilinti dalyko žinias</vt:lpstr>
      <vt:lpstr>Informacinių technologijų taikymas pamokose padeda mokiniams tyrinėti, eksperimentuoti</vt:lpstr>
      <vt:lpstr>Naudojant virtualias aplinkas ir socialinius tinklus, sustiprėjo mokinio bendradarbiavimas su kitais mokiniais</vt:lpstr>
      <vt:lpstr>Virtualios aplinkos padeda mokiniams mokytis</vt:lpstr>
      <vt:lpstr>Aukščiausios vertės (tėvų, mokinių, mokytojų)</vt:lpstr>
      <vt:lpstr>Žemiausios vertės (tėvų, mokinių, mokytojų) </vt:lpstr>
      <vt:lpstr>Bendros išvados. Stipriosios veiklos pusės </vt:lpstr>
      <vt:lpstr>Tobulintinos veiklos pusės</vt:lpstr>
      <vt:lpstr>2023 m. veiklos kokybės įsivertinimo rodiklis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Alma Maskolaitienė</dc:creator>
  <cp:lastModifiedBy>Daiva Menclerienė</cp:lastModifiedBy>
  <cp:revision>49</cp:revision>
  <cp:lastPrinted>2022-12-20T11:05:02Z</cp:lastPrinted>
  <dcterms:created xsi:type="dcterms:W3CDTF">2022-12-08T10:42:08Z</dcterms:created>
  <dcterms:modified xsi:type="dcterms:W3CDTF">2023-01-11T09:25:22Z</dcterms:modified>
</cp:coreProperties>
</file>