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handoutMasterIdLst>
    <p:handoutMasterId r:id="rId23"/>
  </p:handoutMasterIdLst>
  <p:sldIdLst>
    <p:sldId id="256" r:id="rId2"/>
    <p:sldId id="279" r:id="rId3"/>
    <p:sldId id="274" r:id="rId4"/>
    <p:sldId id="275" r:id="rId5"/>
    <p:sldId id="257"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7" r:id="rId21"/>
    <p:sldId id="278" r:id="rId22"/>
  </p:sldIdLst>
  <p:sldSz cx="12192000" cy="6858000"/>
  <p:notesSz cx="6669088" cy="9872663"/>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F3877E6-FF68-4D07-AE21-B9DA870DBD00}" type="datetimeFigureOut">
              <a:rPr lang="lt-LT" smtClean="0"/>
              <a:t>2023-01-11</a:t>
            </a:fld>
            <a:endParaRPr lang="lt-LT"/>
          </a:p>
        </p:txBody>
      </p:sp>
      <p:sp>
        <p:nvSpPr>
          <p:cNvPr id="4" name="Poraštės vietos rezervavimo ženklas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lt-LT"/>
          </a:p>
        </p:txBody>
      </p:sp>
      <p:sp>
        <p:nvSpPr>
          <p:cNvPr id="5" name="Skaidrės numerio vietos rezervavimo ženklas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E5260ED0-23B4-4C32-8EA8-96743D181CE9}" type="slidenum">
              <a:rPr lang="lt-LT" smtClean="0"/>
              <a:t>‹#›</a:t>
            </a:fld>
            <a:endParaRPr lang="lt-LT"/>
          </a:p>
        </p:txBody>
      </p:sp>
    </p:spTree>
    <p:extLst>
      <p:ext uri="{BB962C8B-B14F-4D97-AF65-F5344CB8AC3E}">
        <p14:creationId xmlns:p14="http://schemas.microsoft.com/office/powerpoint/2010/main" val="14940399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lt-LT" smtClean="0"/>
              <a:t>Spustelėję redag. ruoš. pavad.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148649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295550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4068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300280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4161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smtClean="0"/>
              <a:t>Spustelėję redag. ruoš. pavad.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smtClean="0"/>
              <a:t>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23796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447427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155582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212637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smtClean="0"/>
              <a:t>Spustelėję redag. ruoš. pavad.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132A3380-4C96-418D-8464-70E2922D2144}" type="datetimeFigureOut">
              <a:rPr lang="lt-LT" smtClean="0"/>
              <a:t>2023-01-11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81596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132A3380-4C96-418D-8464-70E2922D2144}" type="datetimeFigureOut">
              <a:rPr lang="lt-LT" smtClean="0"/>
              <a:t>2023-01-11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336906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132A3380-4C96-418D-8464-70E2922D2144}" type="datetimeFigureOut">
              <a:rPr lang="lt-LT" smtClean="0"/>
              <a:t>2023-01-11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1699771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132A3380-4C96-418D-8464-70E2922D2144}" type="datetimeFigureOut">
              <a:rPr lang="lt-LT" smtClean="0"/>
              <a:t>2023-01-11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377993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A3380-4C96-418D-8464-70E2922D2144}" type="datetimeFigureOut">
              <a:rPr lang="lt-LT" smtClean="0"/>
              <a:t>2023-01-11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162372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smtClean="0"/>
              <a:t>Spustelėję redag. ruoš. pavad.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132A3380-4C96-418D-8464-70E2922D2144}" type="datetimeFigureOut">
              <a:rPr lang="lt-LT" smtClean="0"/>
              <a:t>2023-01-11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2870365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132A3380-4C96-418D-8464-70E2922D2144}" type="datetimeFigureOut">
              <a:rPr lang="lt-LT" smtClean="0"/>
              <a:t>2023-01-11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605C49-9D46-4DD3-B281-3E41DFBCF0B8}" type="slidenum">
              <a:rPr lang="lt-LT" smtClean="0"/>
              <a:t>‹#›</a:t>
            </a:fld>
            <a:endParaRPr lang="lt-LT"/>
          </a:p>
        </p:txBody>
      </p:sp>
    </p:spTree>
    <p:extLst>
      <p:ext uri="{BB962C8B-B14F-4D97-AF65-F5344CB8AC3E}">
        <p14:creationId xmlns:p14="http://schemas.microsoft.com/office/powerpoint/2010/main" val="89991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2A3380-4C96-418D-8464-70E2922D2144}" type="datetimeFigureOut">
              <a:rPr lang="lt-LT" smtClean="0"/>
              <a:t>2023-01-11</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C605C49-9D46-4DD3-B281-3E41DFBCF0B8}" type="slidenum">
              <a:rPr lang="lt-LT" smtClean="0"/>
              <a:t>‹#›</a:t>
            </a:fld>
            <a:endParaRPr lang="lt-LT"/>
          </a:p>
        </p:txBody>
      </p:sp>
    </p:spTree>
    <p:extLst>
      <p:ext uri="{BB962C8B-B14F-4D97-AF65-F5344CB8AC3E}">
        <p14:creationId xmlns:p14="http://schemas.microsoft.com/office/powerpoint/2010/main" val="93577575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847898" y="349133"/>
            <a:ext cx="8420793" cy="5993477"/>
          </a:xfrm>
        </p:spPr>
        <p:txBody>
          <a:bodyPr>
            <a:noAutofit/>
          </a:bodyPr>
          <a:lstStyle/>
          <a:p>
            <a:r>
              <a:rPr lang="lt-LT" sz="3600" dirty="0" smtClean="0">
                <a:latin typeface="Times New Roman" panose="02020603050405020304" pitchFamily="18" charset="0"/>
                <a:cs typeface="Times New Roman" panose="02020603050405020304" pitchFamily="18" charset="0"/>
              </a:rPr>
              <a:t/>
            </a:r>
            <a:br>
              <a:rPr lang="lt-LT" sz="3600" dirty="0" smtClean="0">
                <a:latin typeface="Times New Roman" panose="02020603050405020304" pitchFamily="18" charset="0"/>
                <a:cs typeface="Times New Roman" panose="02020603050405020304" pitchFamily="18" charset="0"/>
              </a:rPr>
            </a:br>
            <a:r>
              <a:rPr lang="lt-LT" sz="3200" dirty="0" smtClean="0">
                <a:latin typeface="Times New Roman" panose="02020603050405020304" pitchFamily="18" charset="0"/>
                <a:cs typeface="Times New Roman" panose="02020603050405020304" pitchFamily="18" charset="0"/>
              </a:rPr>
              <a:t>Mokyklos veiklos kokybės rodiklio „Mokinių įsivertinimas“ įvertinimas.</a:t>
            </a:r>
            <a:br>
              <a:rPr lang="lt-LT" sz="3200" dirty="0" smtClean="0">
                <a:latin typeface="Times New Roman" panose="02020603050405020304" pitchFamily="18" charset="0"/>
                <a:cs typeface="Times New Roman" panose="02020603050405020304" pitchFamily="18" charset="0"/>
              </a:rPr>
            </a:br>
            <a:r>
              <a:rPr lang="lt-LT" sz="3200" dirty="0" smtClean="0">
                <a:latin typeface="Times New Roman" panose="02020603050405020304" pitchFamily="18" charset="0"/>
                <a:cs typeface="Times New Roman" panose="02020603050405020304" pitchFamily="18" charset="0"/>
              </a:rPr>
              <a:t/>
            </a:r>
            <a:br>
              <a:rPr lang="lt-LT" sz="3200" dirty="0" smtClean="0">
                <a:latin typeface="Times New Roman" panose="02020603050405020304" pitchFamily="18" charset="0"/>
                <a:cs typeface="Times New Roman" panose="02020603050405020304" pitchFamily="18" charset="0"/>
              </a:rPr>
            </a:br>
            <a:r>
              <a:rPr lang="lt-LT" sz="3200" dirty="0" smtClean="0">
                <a:latin typeface="Times New Roman" panose="02020603050405020304" pitchFamily="18" charset="0"/>
                <a:cs typeface="Times New Roman" panose="02020603050405020304" pitchFamily="18" charset="0"/>
              </a:rPr>
              <a:t>Vertinimas, pagrįstas mokytojo ir mokinio dialogu apie mokymosi sėkmes ir nesėkmes, procesą, rezultatus, moko mokinius savistabos, savivaldos, įsivertinti savo ir vertinti kitų darbą.</a:t>
            </a:r>
            <a:br>
              <a:rPr lang="lt-LT" sz="3200" dirty="0" smtClean="0">
                <a:latin typeface="Times New Roman" panose="02020603050405020304" pitchFamily="18" charset="0"/>
                <a:cs typeface="Times New Roman" panose="02020603050405020304" pitchFamily="18" charset="0"/>
              </a:rPr>
            </a:br>
            <a:r>
              <a:rPr lang="lt-LT" sz="3200" dirty="0" smtClean="0">
                <a:latin typeface="Times New Roman" panose="02020603050405020304" pitchFamily="18" charset="0"/>
                <a:cs typeface="Times New Roman" panose="02020603050405020304" pitchFamily="18" charset="0"/>
              </a:rPr>
              <a:t>Tyrimas vyko 2021 m. </a:t>
            </a:r>
            <a:br>
              <a:rPr lang="lt-LT" sz="3200" dirty="0" smtClean="0">
                <a:latin typeface="Times New Roman" panose="02020603050405020304" pitchFamily="18" charset="0"/>
                <a:cs typeface="Times New Roman" panose="02020603050405020304" pitchFamily="18" charset="0"/>
              </a:rPr>
            </a:br>
            <a:endParaRPr lang="lt-L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07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282634" y="465513"/>
            <a:ext cx="6309359" cy="5711450"/>
          </a:xfrm>
          <a:prstGeom prst="rect">
            <a:avLst/>
          </a:prstGeom>
        </p:spPr>
      </p:pic>
      <p:pic>
        <p:nvPicPr>
          <p:cNvPr id="5" name="Paveikslėlis 4"/>
          <p:cNvPicPr>
            <a:picLocks noChangeAspect="1"/>
          </p:cNvPicPr>
          <p:nvPr/>
        </p:nvPicPr>
        <p:blipFill>
          <a:blip r:embed="rId3"/>
          <a:stretch>
            <a:fillRect/>
          </a:stretch>
        </p:blipFill>
        <p:spPr>
          <a:xfrm>
            <a:off x="6442363" y="831880"/>
            <a:ext cx="5536277" cy="3864811"/>
          </a:xfrm>
          <a:prstGeom prst="rect">
            <a:avLst/>
          </a:prstGeom>
        </p:spPr>
      </p:pic>
    </p:spTree>
    <p:extLst>
      <p:ext uri="{BB962C8B-B14F-4D97-AF65-F5344CB8AC3E}">
        <p14:creationId xmlns:p14="http://schemas.microsoft.com/office/powerpoint/2010/main" val="538466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399011" y="723208"/>
            <a:ext cx="7157258" cy="5328458"/>
          </a:xfrm>
          <a:prstGeom prst="rect">
            <a:avLst/>
          </a:prstGeom>
        </p:spPr>
      </p:pic>
      <p:pic>
        <p:nvPicPr>
          <p:cNvPr id="5" name="Paveikslėlis 4"/>
          <p:cNvPicPr>
            <a:picLocks noChangeAspect="1"/>
          </p:cNvPicPr>
          <p:nvPr/>
        </p:nvPicPr>
        <p:blipFill>
          <a:blip r:embed="rId3"/>
          <a:stretch>
            <a:fillRect/>
          </a:stretch>
        </p:blipFill>
        <p:spPr>
          <a:xfrm>
            <a:off x="7198822" y="540327"/>
            <a:ext cx="4846320" cy="5976851"/>
          </a:xfrm>
          <a:prstGeom prst="rect">
            <a:avLst/>
          </a:prstGeom>
        </p:spPr>
      </p:pic>
    </p:spTree>
    <p:extLst>
      <p:ext uri="{BB962C8B-B14F-4D97-AF65-F5344CB8AC3E}">
        <p14:creationId xmlns:p14="http://schemas.microsoft.com/office/powerpoint/2010/main" val="39379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838201" y="723207"/>
            <a:ext cx="8397588" cy="5453756"/>
          </a:xfrm>
          <a:prstGeom prst="rect">
            <a:avLst/>
          </a:prstGeom>
        </p:spPr>
      </p:pic>
    </p:spTree>
    <p:extLst>
      <p:ext uri="{BB962C8B-B14F-4D97-AF65-F5344CB8AC3E}">
        <p14:creationId xmlns:p14="http://schemas.microsoft.com/office/powerpoint/2010/main" val="2337641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473825" y="1180409"/>
            <a:ext cx="5494713" cy="3025832"/>
          </a:xfrm>
          <a:prstGeom prst="rect">
            <a:avLst/>
          </a:prstGeom>
        </p:spPr>
      </p:pic>
      <p:pic>
        <p:nvPicPr>
          <p:cNvPr id="5" name="Paveikslėlis 4"/>
          <p:cNvPicPr>
            <a:picLocks noChangeAspect="1"/>
          </p:cNvPicPr>
          <p:nvPr/>
        </p:nvPicPr>
        <p:blipFill>
          <a:blip r:embed="rId3"/>
          <a:stretch>
            <a:fillRect/>
          </a:stretch>
        </p:blipFill>
        <p:spPr>
          <a:xfrm>
            <a:off x="6093228" y="1479667"/>
            <a:ext cx="5860473" cy="3108958"/>
          </a:xfrm>
          <a:prstGeom prst="rect">
            <a:avLst/>
          </a:prstGeom>
        </p:spPr>
      </p:pic>
    </p:spTree>
    <p:extLst>
      <p:ext uri="{BB962C8B-B14F-4D97-AF65-F5344CB8AC3E}">
        <p14:creationId xmlns:p14="http://schemas.microsoft.com/office/powerpoint/2010/main" val="177296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77333" y="609600"/>
            <a:ext cx="9938019" cy="778625"/>
          </a:xfrm>
        </p:spPr>
        <p:txBody>
          <a:bodyPr>
            <a:normAutofit/>
          </a:bodyPr>
          <a:lstStyle/>
          <a:p>
            <a:r>
              <a:rPr lang="lt-LT" dirty="0" smtClean="0"/>
              <a:t>Klausimynas mokytojams.</a:t>
            </a:r>
            <a:endParaRPr lang="lt-LT" dirty="0"/>
          </a:p>
        </p:txBody>
      </p:sp>
      <p:pic>
        <p:nvPicPr>
          <p:cNvPr id="4" name="Turinio vietos rezervavimo ženklas 3"/>
          <p:cNvPicPr>
            <a:picLocks noGrp="1" noChangeAspect="1"/>
          </p:cNvPicPr>
          <p:nvPr>
            <p:ph idx="1"/>
          </p:nvPr>
        </p:nvPicPr>
        <p:blipFill>
          <a:blip r:embed="rId2"/>
          <a:stretch>
            <a:fillRect/>
          </a:stretch>
        </p:blipFill>
        <p:spPr>
          <a:xfrm>
            <a:off x="182881" y="1995055"/>
            <a:ext cx="5419898" cy="3532910"/>
          </a:xfrm>
          <a:prstGeom prst="rect">
            <a:avLst/>
          </a:prstGeom>
        </p:spPr>
      </p:pic>
      <p:pic>
        <p:nvPicPr>
          <p:cNvPr id="5" name="Paveikslėlis 4"/>
          <p:cNvPicPr>
            <a:picLocks noChangeAspect="1"/>
          </p:cNvPicPr>
          <p:nvPr/>
        </p:nvPicPr>
        <p:blipFill>
          <a:blip r:embed="rId3"/>
          <a:stretch>
            <a:fillRect/>
          </a:stretch>
        </p:blipFill>
        <p:spPr>
          <a:xfrm>
            <a:off x="5278582" y="1857155"/>
            <a:ext cx="6517177" cy="4618460"/>
          </a:xfrm>
          <a:prstGeom prst="rect">
            <a:avLst/>
          </a:prstGeom>
        </p:spPr>
      </p:pic>
    </p:spTree>
    <p:extLst>
      <p:ext uri="{BB962C8B-B14F-4D97-AF65-F5344CB8AC3E}">
        <p14:creationId xmlns:p14="http://schemas.microsoft.com/office/powerpoint/2010/main" val="129842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382386" y="1321724"/>
            <a:ext cx="5062450" cy="4912820"/>
          </a:xfrm>
          <a:prstGeom prst="rect">
            <a:avLst/>
          </a:prstGeom>
        </p:spPr>
      </p:pic>
      <p:pic>
        <p:nvPicPr>
          <p:cNvPr id="5" name="Paveikslėlis 4"/>
          <p:cNvPicPr>
            <a:picLocks noChangeAspect="1"/>
          </p:cNvPicPr>
          <p:nvPr/>
        </p:nvPicPr>
        <p:blipFill>
          <a:blip r:embed="rId3"/>
          <a:stretch>
            <a:fillRect/>
          </a:stretch>
        </p:blipFill>
        <p:spPr>
          <a:xfrm>
            <a:off x="4912822" y="1388225"/>
            <a:ext cx="6633556" cy="4846319"/>
          </a:xfrm>
          <a:prstGeom prst="rect">
            <a:avLst/>
          </a:prstGeom>
        </p:spPr>
      </p:pic>
    </p:spTree>
    <p:extLst>
      <p:ext uri="{BB962C8B-B14F-4D97-AF65-F5344CB8AC3E}">
        <p14:creationId xmlns:p14="http://schemas.microsoft.com/office/powerpoint/2010/main" val="377548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748145" y="1562793"/>
            <a:ext cx="5702531" cy="4713316"/>
          </a:xfrm>
          <a:prstGeom prst="rect">
            <a:avLst/>
          </a:prstGeom>
        </p:spPr>
      </p:pic>
      <p:pic>
        <p:nvPicPr>
          <p:cNvPr id="5" name="Paveikslėlis 4"/>
          <p:cNvPicPr>
            <a:picLocks noChangeAspect="1"/>
          </p:cNvPicPr>
          <p:nvPr/>
        </p:nvPicPr>
        <p:blipFill>
          <a:blip r:embed="rId3"/>
          <a:stretch>
            <a:fillRect/>
          </a:stretch>
        </p:blipFill>
        <p:spPr>
          <a:xfrm>
            <a:off x="6375861" y="1562793"/>
            <a:ext cx="5070763" cy="4530436"/>
          </a:xfrm>
          <a:prstGeom prst="rect">
            <a:avLst/>
          </a:prstGeom>
        </p:spPr>
      </p:pic>
    </p:spTree>
    <p:extLst>
      <p:ext uri="{BB962C8B-B14F-4D97-AF65-F5344CB8AC3E}">
        <p14:creationId xmlns:p14="http://schemas.microsoft.com/office/powerpoint/2010/main" val="395296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2743200" y="615142"/>
            <a:ext cx="6941127" cy="5561821"/>
          </a:xfrm>
          <a:prstGeom prst="rect">
            <a:avLst/>
          </a:prstGeom>
        </p:spPr>
      </p:pic>
    </p:spTree>
    <p:extLst>
      <p:ext uri="{BB962C8B-B14F-4D97-AF65-F5344CB8AC3E}">
        <p14:creationId xmlns:p14="http://schemas.microsoft.com/office/powerpoint/2010/main" val="85625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Stebėta 19 pamokų</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1296785"/>
            <a:ext cx="8596668" cy="4744577"/>
          </a:xfrm>
        </p:spPr>
        <p:txBody>
          <a:bodyPr/>
          <a:lstStyle/>
          <a:p>
            <a:r>
              <a:rPr lang="lt-LT" dirty="0" smtClean="0">
                <a:latin typeface="Times New Roman" panose="02020603050405020304" pitchFamily="18" charset="0"/>
                <a:cs typeface="Times New Roman" panose="02020603050405020304" pitchFamily="18" charset="0"/>
              </a:rPr>
              <a:t>Mokinių įsivertinimas pamokose taikomas įvairiais metodais: </a:t>
            </a:r>
          </a:p>
          <a:p>
            <a:r>
              <a:rPr lang="lt-LT" dirty="0" smtClean="0">
                <a:latin typeface="Times New Roman" panose="02020603050405020304" pitchFamily="18" charset="0"/>
                <a:cs typeface="Times New Roman" panose="02020603050405020304" pitchFamily="18" charset="0"/>
              </a:rPr>
              <a:t>Google diske kiekvienas mokinys turi savo įsivertinimo lentelę, kurią po kiekvienos pamokos pildo;</a:t>
            </a:r>
          </a:p>
          <a:p>
            <a:r>
              <a:rPr lang="lt-LT" dirty="0">
                <a:latin typeface="Times New Roman" panose="02020603050405020304" pitchFamily="18" charset="0"/>
                <a:cs typeface="Times New Roman" panose="02020603050405020304" pitchFamily="18" charset="0"/>
              </a:rPr>
              <a:t>p</a:t>
            </a:r>
            <a:r>
              <a:rPr lang="lt-LT" dirty="0" smtClean="0">
                <a:latin typeface="Times New Roman" panose="02020603050405020304" pitchFamily="18" charset="0"/>
                <a:cs typeface="Times New Roman" panose="02020603050405020304" pitchFamily="18" charset="0"/>
              </a:rPr>
              <a:t>o kiekvienos atliktos užduoties žalia spalva taiso klaidas ir žymi +, -. Susiskaičiuoja surinktus taškus;</a:t>
            </a:r>
          </a:p>
          <a:p>
            <a:r>
              <a:rPr lang="lt-LT" dirty="0">
                <a:latin typeface="Times New Roman" panose="02020603050405020304" pitchFamily="18" charset="0"/>
                <a:cs typeface="Times New Roman" panose="02020603050405020304" pitchFamily="18" charset="0"/>
              </a:rPr>
              <a:t>k</a:t>
            </a:r>
            <a:r>
              <a:rPr lang="lt-LT" dirty="0" smtClean="0">
                <a:latin typeface="Times New Roman" panose="02020603050405020304" pitchFamily="18" charset="0"/>
                <a:cs typeface="Times New Roman" panose="02020603050405020304" pitchFamily="18" charset="0"/>
              </a:rPr>
              <a:t>iekvienas mokinys turi savo aplanką, kuriame pildo savęs vertinimo kortelę, susiskaičiuoja surinktus taškus;</a:t>
            </a:r>
          </a:p>
          <a:p>
            <a:r>
              <a:rPr lang="lt-LT" dirty="0">
                <a:latin typeface="Times New Roman" panose="02020603050405020304" pitchFamily="18" charset="0"/>
                <a:cs typeface="Times New Roman" panose="02020603050405020304" pitchFamily="18" charset="0"/>
              </a:rPr>
              <a:t>p</a:t>
            </a:r>
            <a:r>
              <a:rPr lang="lt-LT" dirty="0" smtClean="0">
                <a:latin typeface="Times New Roman" panose="02020603050405020304" pitchFamily="18" charset="0"/>
                <a:cs typeface="Times New Roman" panose="02020603050405020304" pitchFamily="18" charset="0"/>
              </a:rPr>
              <a:t>amokoje naudojami spalvoti lapeliai, kuriuose surašo, ką sužinojau?, kas buvo nesuprantama?, ko dar turėčiau pasimokyti?;</a:t>
            </a:r>
          </a:p>
          <a:p>
            <a:r>
              <a:rPr lang="lt-LT" dirty="0">
                <a:latin typeface="Times New Roman" panose="02020603050405020304" pitchFamily="18" charset="0"/>
                <a:cs typeface="Times New Roman" panose="02020603050405020304" pitchFamily="18" charset="0"/>
              </a:rPr>
              <a:t>p</a:t>
            </a:r>
            <a:r>
              <a:rPr lang="lt-LT" dirty="0" smtClean="0">
                <a:latin typeface="Times New Roman" panose="02020603050405020304" pitchFamily="18" charset="0"/>
                <a:cs typeface="Times New Roman" panose="02020603050405020304" pitchFamily="18" charset="0"/>
              </a:rPr>
              <a:t>ildo įsivertinimo sąsiuvinius N3 (niekas nekiša nagučių)</a:t>
            </a:r>
          </a:p>
          <a:p>
            <a:r>
              <a:rPr lang="lt-LT" dirty="0">
                <a:latin typeface="Times New Roman" panose="02020603050405020304" pitchFamily="18" charset="0"/>
                <a:cs typeface="Times New Roman" panose="02020603050405020304" pitchFamily="18" charset="0"/>
              </a:rPr>
              <a:t>į</a:t>
            </a:r>
            <a:r>
              <a:rPr lang="lt-LT" dirty="0" smtClean="0">
                <a:latin typeface="Times New Roman" panose="02020603050405020304" pitchFamily="18" charset="0"/>
                <a:cs typeface="Times New Roman" panose="02020603050405020304" pitchFamily="18" charset="0"/>
              </a:rPr>
              <a:t>sivertina nykščio pagalba (trimis kombinacijomis);</a:t>
            </a:r>
          </a:p>
          <a:p>
            <a:r>
              <a:rPr lang="lt-LT" dirty="0">
                <a:latin typeface="Times New Roman" panose="02020603050405020304" pitchFamily="18" charset="0"/>
                <a:cs typeface="Times New Roman" panose="02020603050405020304" pitchFamily="18" charset="0"/>
              </a:rPr>
              <a:t>į</a:t>
            </a:r>
            <a:r>
              <a:rPr lang="lt-LT" dirty="0" smtClean="0">
                <a:latin typeface="Times New Roman" panose="02020603050405020304" pitchFamily="18" charset="0"/>
                <a:cs typeface="Times New Roman" panose="02020603050405020304" pitchFamily="18" charset="0"/>
              </a:rPr>
              <a:t>sivertina trimis spalvomis (žalia, geltona, raudona);</a:t>
            </a:r>
          </a:p>
          <a:p>
            <a:r>
              <a:rPr lang="lt-LT" dirty="0">
                <a:latin typeface="Times New Roman" panose="02020603050405020304" pitchFamily="18" charset="0"/>
                <a:cs typeface="Times New Roman" panose="02020603050405020304" pitchFamily="18" charset="0"/>
              </a:rPr>
              <a:t>į</a:t>
            </a:r>
            <a:r>
              <a:rPr lang="lt-LT" dirty="0" smtClean="0">
                <a:latin typeface="Times New Roman" panose="02020603050405020304" pitchFamily="18" charset="0"/>
                <a:cs typeface="Times New Roman" panose="02020603050405020304" pitchFamily="18" charset="0"/>
              </a:rPr>
              <a:t>sivertina </a:t>
            </a:r>
            <a:r>
              <a:rPr lang="lt-LT" dirty="0" err="1" smtClean="0">
                <a:latin typeface="Times New Roman" panose="02020603050405020304" pitchFamily="18" charset="0"/>
                <a:cs typeface="Times New Roman" panose="02020603050405020304" pitchFamily="18" charset="0"/>
              </a:rPr>
              <a:t>Class</a:t>
            </a:r>
            <a:r>
              <a:rPr lang="lt-LT" dirty="0" smtClean="0">
                <a:latin typeface="Times New Roman" panose="02020603050405020304" pitchFamily="18" charset="0"/>
                <a:cs typeface="Times New Roman" panose="02020603050405020304" pitchFamily="18" charset="0"/>
              </a:rPr>
              <a:t> </a:t>
            </a:r>
            <a:r>
              <a:rPr lang="lt-LT" dirty="0" err="1" smtClean="0">
                <a:latin typeface="Times New Roman" panose="02020603050405020304" pitchFamily="18" charset="0"/>
                <a:cs typeface="Times New Roman" panose="02020603050405020304" pitchFamily="18" charset="0"/>
              </a:rPr>
              <a:t>Dojo</a:t>
            </a:r>
            <a:r>
              <a:rPr lang="lt-LT" dirty="0" smtClean="0">
                <a:latin typeface="Times New Roman" panose="02020603050405020304" pitchFamily="18" charset="0"/>
                <a:cs typeface="Times New Roman" panose="02020603050405020304" pitchFamily="18" charset="0"/>
              </a:rPr>
              <a:t> platformoje.</a:t>
            </a:r>
          </a:p>
          <a:p>
            <a:endParaRPr lang="lt-LT" dirty="0" smtClean="0"/>
          </a:p>
          <a:p>
            <a:endParaRPr lang="lt-LT" dirty="0"/>
          </a:p>
        </p:txBody>
      </p:sp>
    </p:spTree>
    <p:extLst>
      <p:ext uri="{BB962C8B-B14F-4D97-AF65-F5344CB8AC3E}">
        <p14:creationId xmlns:p14="http://schemas.microsoft.com/office/powerpoint/2010/main" val="2143631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Bendros išvados.</a:t>
            </a:r>
            <a:br>
              <a:rPr lang="lt-LT" dirty="0" smtClean="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Stipriosios veiklos pusės</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sz="2000" dirty="0" smtClean="0">
                <a:latin typeface="Times New Roman" panose="02020603050405020304" pitchFamily="18" charset="0"/>
                <a:cs typeface="Times New Roman" panose="02020603050405020304" pitchFamily="18" charset="0"/>
              </a:rPr>
              <a:t>Mokiniai įvardina, kad </a:t>
            </a:r>
            <a:r>
              <a:rPr lang="en-US" sz="2000" i="1" dirty="0" err="1" smtClean="0">
                <a:latin typeface="Times New Roman" panose="02020603050405020304" pitchFamily="18" charset="0"/>
                <a:cs typeface="Times New Roman" panose="02020603050405020304" pitchFamily="18" charset="0"/>
              </a:rPr>
              <a:t>kartais</a:t>
            </a:r>
            <a:r>
              <a:rPr lang="en-US" sz="2000" i="1"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patys įsivertina pamokose</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73</a:t>
            </a:r>
            <a:r>
              <a:rPr lang="en-US" sz="2000" dirty="0" smtClean="0">
                <a:latin typeface="Times New Roman" panose="02020603050405020304" pitchFamily="18" charset="0"/>
                <a:cs typeface="Times New Roman" panose="02020603050405020304" pitchFamily="18" charset="0"/>
              </a:rPr>
              <a:t>,4 % ,</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a:t>
            </a:r>
            <a:r>
              <a:rPr lang="lt-LT" sz="2000" dirty="0" err="1" smtClean="0">
                <a:latin typeface="Times New Roman" panose="02020603050405020304" pitchFamily="18" charset="0"/>
                <a:cs typeface="Times New Roman" panose="02020603050405020304" pitchFamily="18" charset="0"/>
              </a:rPr>
              <a:t>ėvai</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64</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mokytojai</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į</a:t>
            </a:r>
            <a:r>
              <a:rPr lang="en-US" sz="2000" dirty="0" err="1" smtClean="0">
                <a:latin typeface="Times New Roman" panose="02020603050405020304" pitchFamily="18" charset="0"/>
                <a:cs typeface="Times New Roman" panose="02020603050405020304" pitchFamily="18" charset="0"/>
              </a:rPr>
              <a:t>vardina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kad</a:t>
            </a:r>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visada</a:t>
            </a:r>
            <a:r>
              <a:rPr lang="lt-LT" sz="2000" dirty="0" smtClean="0">
                <a:latin typeface="Times New Roman" panose="02020603050405020304" pitchFamily="18" charset="0"/>
                <a:cs typeface="Times New Roman" panose="02020603050405020304" pitchFamily="18" charset="0"/>
              </a:rPr>
              <a:t> mokiniai save įsivertina pamokose</a:t>
            </a:r>
            <a:r>
              <a:rPr lang="en-US" sz="2000" dirty="0" smtClean="0">
                <a:latin typeface="Times New Roman" panose="02020603050405020304" pitchFamily="18" charset="0"/>
                <a:cs typeface="Times New Roman" panose="02020603050405020304" pitchFamily="18" charset="0"/>
              </a:rPr>
              <a:t> 7</a:t>
            </a:r>
            <a:r>
              <a:rPr lang="lt-LT" sz="2000" dirty="0" smtClean="0">
                <a:latin typeface="Times New Roman" panose="02020603050405020304" pitchFamily="18" charset="0"/>
                <a:cs typeface="Times New Roman" panose="02020603050405020304" pitchFamily="18" charset="0"/>
              </a:rPr>
              <a:t>3 </a:t>
            </a:r>
            <a:r>
              <a:rPr lang="en-US" sz="2000" dirty="0" smtClean="0">
                <a:latin typeface="Times New Roman" panose="02020603050405020304" pitchFamily="18" charset="0"/>
                <a:cs typeface="Times New Roman" panose="02020603050405020304" pitchFamily="18" charset="0"/>
              </a:rPr>
              <a:t>%</a:t>
            </a:r>
          </a:p>
          <a:p>
            <a:r>
              <a:rPr lang="en-US" sz="2000" dirty="0" err="1" smtClean="0">
                <a:latin typeface="Times New Roman" panose="02020603050405020304" pitchFamily="18" charset="0"/>
                <a:cs typeface="Times New Roman" panose="02020603050405020304" pitchFamily="18" charset="0"/>
              </a:rPr>
              <a:t>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moka</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įsivertinti pamokose? </a:t>
            </a:r>
            <a:r>
              <a:rPr lang="lt-LT" sz="2000" dirty="0">
                <a:latin typeface="Times New Roman" panose="02020603050405020304" pitchFamily="18" charset="0"/>
                <a:cs typeface="Times New Roman" panose="02020603050405020304" pitchFamily="18" charset="0"/>
              </a:rPr>
              <a:t>t</a:t>
            </a:r>
            <a:r>
              <a:rPr lang="en-US" sz="2000" dirty="0" err="1" smtClean="0">
                <a:latin typeface="Times New Roman" panose="02020603050405020304" pitchFamily="18" charset="0"/>
                <a:cs typeface="Times New Roman" panose="02020603050405020304" pitchFamily="18" charset="0"/>
              </a:rPr>
              <a:t>aip</a:t>
            </a:r>
            <a:r>
              <a:rPr lang="lt-LT"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t>
            </a:r>
            <a:r>
              <a:rPr lang="lt-LT" sz="2000" dirty="0" smtClean="0">
                <a:latin typeface="Times New Roman" panose="02020603050405020304" pitchFamily="18" charset="0"/>
                <a:cs typeface="Times New Roman" panose="02020603050405020304" pitchFamily="18" charset="0"/>
              </a:rPr>
              <a:t> 82,3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mokini</a:t>
            </a:r>
            <a:r>
              <a:rPr lang="lt-LT" sz="2000" dirty="0" smtClean="0">
                <a:latin typeface="Times New Roman" panose="02020603050405020304" pitchFamily="18" charset="0"/>
                <a:cs typeface="Times New Roman" panose="02020603050405020304" pitchFamily="18" charset="0"/>
              </a:rPr>
              <a:t>ų), 64</a:t>
            </a:r>
            <a:r>
              <a:rPr lang="en-US" sz="2000" dirty="0" smtClean="0">
                <a:latin typeface="Times New Roman" panose="02020603050405020304" pitchFamily="18" charset="0"/>
                <a:cs typeface="Times New Roman" panose="02020603050405020304" pitchFamily="18" charset="0"/>
              </a:rPr>
              <a:t> % (t</a:t>
            </a:r>
            <a:r>
              <a:rPr lang="lt-LT" sz="2000" dirty="0" err="1" smtClean="0">
                <a:latin typeface="Times New Roman" panose="02020603050405020304" pitchFamily="18" charset="0"/>
                <a:cs typeface="Times New Roman" panose="02020603050405020304" pitchFamily="18" charset="0"/>
              </a:rPr>
              <a:t>ėvų</a:t>
            </a:r>
            <a:r>
              <a:rPr lang="lt-LT"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sunku</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įsivertinti, reikia pagalbos 27,3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mokyt</a:t>
            </a:r>
            <a:r>
              <a:rPr lang="lt-LT" sz="2000" dirty="0" err="1" smtClean="0">
                <a:latin typeface="Times New Roman" panose="02020603050405020304" pitchFamily="18" charset="0"/>
                <a:cs typeface="Times New Roman" panose="02020603050405020304" pitchFamily="18" charset="0"/>
              </a:rPr>
              <a:t>ojų</a:t>
            </a:r>
            <a:r>
              <a:rPr lang="lt-LT" sz="2000" dirty="0" smtClean="0">
                <a:latin typeface="Times New Roman" panose="02020603050405020304" pitchFamily="18" charset="0"/>
                <a:cs typeface="Times New Roman" panose="02020603050405020304" pitchFamily="18" charset="0"/>
              </a:rPr>
              <a:t>)</a:t>
            </a:r>
          </a:p>
          <a:p>
            <a:r>
              <a:rPr lang="lt-LT" sz="2000" dirty="0" smtClean="0">
                <a:latin typeface="Times New Roman" panose="02020603050405020304" pitchFamily="18" charset="0"/>
                <a:cs typeface="Times New Roman" panose="02020603050405020304" pitchFamily="18" charset="0"/>
              </a:rPr>
              <a:t>Ar įsivertinimas motyvuoja? taip – 61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mokini</a:t>
            </a:r>
            <a:r>
              <a:rPr lang="lt-LT" sz="2000" dirty="0" smtClean="0">
                <a:latin typeface="Times New Roman" panose="02020603050405020304" pitchFamily="18" charset="0"/>
                <a:cs typeface="Times New Roman" panose="02020603050405020304" pitchFamily="18" charset="0"/>
              </a:rPr>
              <a:t>ų),  62,2 </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tėvų) 55</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(mokytojų)</a:t>
            </a:r>
          </a:p>
          <a:p>
            <a:r>
              <a:rPr lang="lt-LT" sz="2000" dirty="0" smtClean="0">
                <a:latin typeface="Times New Roman" panose="02020603050405020304" pitchFamily="18" charset="0"/>
                <a:cs typeface="Times New Roman" panose="02020603050405020304" pitchFamily="18" charset="0"/>
              </a:rPr>
              <a:t>Dalykai, kuriuose dažniausiai taikomas įsivertinimas. Mokiniai:</a:t>
            </a:r>
            <a:r>
              <a:rPr lang="lt-LT" sz="2000" dirty="0">
                <a:latin typeface="Times New Roman" panose="02020603050405020304" pitchFamily="18" charset="0"/>
                <a:cs typeface="Times New Roman" panose="02020603050405020304" pitchFamily="18" charset="0"/>
              </a:rPr>
              <a:t> m</a:t>
            </a:r>
            <a:r>
              <a:rPr lang="lt-LT" sz="2000" dirty="0" smtClean="0">
                <a:latin typeface="Times New Roman" panose="02020603050405020304" pitchFamily="18" charset="0"/>
                <a:cs typeface="Times New Roman" panose="02020603050405020304" pitchFamily="18" charset="0"/>
              </a:rPr>
              <a:t>atematika – 94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lietuvi</a:t>
            </a:r>
            <a:r>
              <a:rPr lang="lt-LT" sz="2000" dirty="0" smtClean="0">
                <a:latin typeface="Times New Roman" panose="02020603050405020304" pitchFamily="18" charset="0"/>
                <a:cs typeface="Times New Roman" panose="02020603050405020304" pitchFamily="18" charset="0"/>
              </a:rPr>
              <a:t>ų kalba – 83 </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istorija</a:t>
            </a:r>
            <a:r>
              <a:rPr lang="en-US" sz="2000" dirty="0" smtClean="0">
                <a:latin typeface="Times New Roman" panose="02020603050405020304" pitchFamily="18" charset="0"/>
                <a:cs typeface="Times New Roman" panose="02020603050405020304" pitchFamily="18" charset="0"/>
              </a:rPr>
              <a:t> – </a:t>
            </a:r>
            <a:r>
              <a:rPr lang="lt-LT" sz="2000" dirty="0" smtClean="0">
                <a:latin typeface="Times New Roman" panose="02020603050405020304" pitchFamily="18" charset="0"/>
                <a:cs typeface="Times New Roman" panose="02020603050405020304" pitchFamily="18" charset="0"/>
              </a:rPr>
              <a:t>70</a:t>
            </a:r>
            <a:r>
              <a:rPr lang="en-US" sz="2000" dirty="0" smtClean="0">
                <a:latin typeface="Times New Roman" panose="02020603050405020304" pitchFamily="18" charset="0"/>
                <a:cs typeface="Times New Roman" panose="02020603050405020304" pitchFamily="18" charset="0"/>
              </a:rPr>
              <a:t> %, </a:t>
            </a:r>
            <a:r>
              <a:rPr lang="en-US" sz="2000" dirty="0" err="1" smtClean="0">
                <a:latin typeface="Times New Roman" panose="02020603050405020304" pitchFamily="18" charset="0"/>
                <a:cs typeface="Times New Roman" panose="02020603050405020304" pitchFamily="18" charset="0"/>
              </a:rPr>
              <a:t>angl</a:t>
            </a:r>
            <a:r>
              <a:rPr lang="lt-LT" sz="2000" dirty="0" smtClean="0">
                <a:latin typeface="Times New Roman" panose="02020603050405020304" pitchFamily="18" charset="0"/>
                <a:cs typeface="Times New Roman" panose="02020603050405020304" pitchFamily="18" charset="0"/>
              </a:rPr>
              <a:t>ų kalba – 66 </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tėvai: lietuvių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kalba</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83</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matematika</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87</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pasaulio pažinimas</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43,2</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anglų</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kalba</a:t>
            </a:r>
            <a:r>
              <a:rPr lang="en-US" sz="2000" dirty="0" smtClean="0">
                <a:latin typeface="Times New Roman" panose="02020603050405020304" pitchFamily="18" charset="0"/>
                <a:cs typeface="Times New Roman" panose="02020603050405020304" pitchFamily="18" charset="0"/>
              </a:rPr>
              <a:t> –</a:t>
            </a:r>
            <a:r>
              <a:rPr lang="lt-LT" sz="2000" dirty="0" smtClean="0">
                <a:latin typeface="Times New Roman" panose="02020603050405020304" pitchFamily="18" charset="0"/>
                <a:cs typeface="Times New Roman" panose="02020603050405020304" pitchFamily="18" charset="0"/>
              </a:rPr>
              <a:t> 41</a:t>
            </a:r>
            <a:r>
              <a:rPr lang="en-US" sz="2000" dirty="0" smtClean="0">
                <a:latin typeface="Times New Roman" panose="02020603050405020304" pitchFamily="18" charset="0"/>
                <a:cs typeface="Times New Roman" panose="02020603050405020304" pitchFamily="18" charset="0"/>
              </a:rPr>
              <a:t>%</a:t>
            </a:r>
            <a:endParaRPr lang="lt-LT"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24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Mokyklos veiklos kokybės įsivertinimo darbo grupė</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r>
              <a:rPr lang="lt-LT" sz="2400" dirty="0" smtClean="0">
                <a:latin typeface="Times New Roman" panose="02020603050405020304" pitchFamily="18" charset="0"/>
                <a:cs typeface="Times New Roman" panose="02020603050405020304" pitchFamily="18" charset="0"/>
              </a:rPr>
              <a:t>Vadovas – Daiva Menclerienė, </a:t>
            </a:r>
          </a:p>
          <a:p>
            <a:r>
              <a:rPr lang="lt-LT" sz="2400" dirty="0" smtClean="0">
                <a:latin typeface="Times New Roman" panose="02020603050405020304" pitchFamily="18" charset="0"/>
                <a:cs typeface="Times New Roman" panose="02020603050405020304" pitchFamily="18" charset="0"/>
              </a:rPr>
              <a:t>Nariai: Alma </a:t>
            </a:r>
            <a:r>
              <a:rPr lang="lt-LT" sz="2400" dirty="0" err="1" smtClean="0">
                <a:latin typeface="Times New Roman" panose="02020603050405020304" pitchFamily="18" charset="0"/>
                <a:cs typeface="Times New Roman" panose="02020603050405020304" pitchFamily="18" charset="0"/>
              </a:rPr>
              <a:t>Maskolaitienė</a:t>
            </a:r>
            <a:r>
              <a:rPr lang="lt-LT" sz="2400" dirty="0" smtClean="0">
                <a:latin typeface="Times New Roman" panose="02020603050405020304" pitchFamily="18" charset="0"/>
                <a:cs typeface="Times New Roman" panose="02020603050405020304" pitchFamily="18" charset="0"/>
              </a:rPr>
              <a:t>, Lina </a:t>
            </a:r>
            <a:r>
              <a:rPr lang="lt-LT" sz="2400" dirty="0" err="1" smtClean="0">
                <a:latin typeface="Times New Roman" panose="02020603050405020304" pitchFamily="18" charset="0"/>
                <a:cs typeface="Times New Roman" panose="02020603050405020304" pitchFamily="18" charset="0"/>
              </a:rPr>
              <a:t>Stasiulienė</a:t>
            </a:r>
            <a:r>
              <a:rPr lang="lt-LT" sz="2400" dirty="0" smtClean="0">
                <a:latin typeface="Times New Roman" panose="02020603050405020304" pitchFamily="18" charset="0"/>
                <a:cs typeface="Times New Roman" panose="02020603050405020304" pitchFamily="18" charset="0"/>
              </a:rPr>
              <a:t>, Vilma </a:t>
            </a:r>
            <a:r>
              <a:rPr lang="lt-LT" sz="2400" dirty="0" err="1" smtClean="0">
                <a:latin typeface="Times New Roman" panose="02020603050405020304" pitchFamily="18" charset="0"/>
                <a:cs typeface="Times New Roman" panose="02020603050405020304" pitchFamily="18" charset="0"/>
              </a:rPr>
              <a:t>Indrišiūnienė</a:t>
            </a:r>
            <a:r>
              <a:rPr lang="lt-LT" sz="2400" dirty="0" smtClean="0">
                <a:latin typeface="Times New Roman" panose="02020603050405020304" pitchFamily="18" charset="0"/>
                <a:cs typeface="Times New Roman" panose="02020603050405020304" pitchFamily="18" charset="0"/>
              </a:rPr>
              <a:t>;</a:t>
            </a:r>
          </a:p>
          <a:p>
            <a:r>
              <a:rPr lang="lt-LT" sz="2400" dirty="0" smtClean="0">
                <a:latin typeface="Times New Roman" panose="02020603050405020304" pitchFamily="18" charset="0"/>
                <a:cs typeface="Times New Roman" panose="02020603050405020304" pitchFamily="18" charset="0"/>
              </a:rPr>
              <a:t>2022 m. pakeista darbo grupė</a:t>
            </a:r>
          </a:p>
          <a:p>
            <a:r>
              <a:rPr lang="lt-LT" sz="2400" dirty="0" smtClean="0">
                <a:latin typeface="Times New Roman" panose="02020603050405020304" pitchFamily="18" charset="0"/>
                <a:cs typeface="Times New Roman" panose="02020603050405020304" pitchFamily="18" charset="0"/>
              </a:rPr>
              <a:t>Vadovas – Daiva Menclerienė,</a:t>
            </a:r>
          </a:p>
          <a:p>
            <a:r>
              <a:rPr lang="lt-LT" sz="2400" dirty="0" smtClean="0">
                <a:latin typeface="Times New Roman" panose="02020603050405020304" pitchFamily="18" charset="0"/>
                <a:cs typeface="Times New Roman" panose="02020603050405020304" pitchFamily="18" charset="0"/>
              </a:rPr>
              <a:t>Nariai: </a:t>
            </a:r>
            <a:r>
              <a:rPr lang="lt-LT" sz="2400" dirty="0" smtClean="0">
                <a:solidFill>
                  <a:srgbClr val="FF0000"/>
                </a:solidFill>
                <a:latin typeface="Times New Roman" panose="02020603050405020304" pitchFamily="18" charset="0"/>
                <a:cs typeface="Times New Roman" panose="02020603050405020304" pitchFamily="18" charset="0"/>
              </a:rPr>
              <a:t>???</a:t>
            </a:r>
          </a:p>
          <a:p>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7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Tobulintinos veiklos pusės</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r>
              <a:rPr lang="lt-LT" sz="2800" dirty="0" smtClean="0">
                <a:latin typeface="Times New Roman" panose="02020603050405020304" pitchFamily="18" charset="0"/>
                <a:cs typeface="Times New Roman" panose="02020603050405020304" pitchFamily="18" charset="0"/>
              </a:rPr>
              <a:t>Ne visų dalykų pamokose arba retai naudojamas mokinių įsivertinimo modelis;</a:t>
            </a:r>
          </a:p>
          <a:p>
            <a:r>
              <a:rPr lang="lt-LT" sz="2800" dirty="0" smtClean="0">
                <a:latin typeface="Times New Roman" panose="02020603050405020304" pitchFamily="18" charset="0"/>
                <a:cs typeface="Times New Roman" panose="02020603050405020304" pitchFamily="18" charset="0"/>
              </a:rPr>
              <a:t>Supažindinti tėvus su mokinių įsivertinimo metodika, būdais;</a:t>
            </a:r>
          </a:p>
          <a:p>
            <a:pPr marL="0" indent="0">
              <a:buNone/>
            </a:pPr>
            <a:r>
              <a:rPr lang="lt-LT" sz="2800" dirty="0" smtClean="0">
                <a:latin typeface="Times New Roman" panose="02020603050405020304" pitchFamily="18" charset="0"/>
                <a:cs typeface="Times New Roman" panose="02020603050405020304" pitchFamily="18" charset="0"/>
              </a:rPr>
              <a:t> </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5801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2022 m. veiklos kokybės įsivertinimo rodiklis</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r>
              <a:rPr lang="lt-LT" sz="2400" dirty="0" smtClean="0">
                <a:latin typeface="Times New Roman" panose="02020603050405020304" pitchFamily="18" charset="0"/>
                <a:cs typeface="Times New Roman" panose="02020603050405020304" pitchFamily="18" charset="0"/>
              </a:rPr>
              <a:t>Bus tiriama 3 sritis </a:t>
            </a:r>
            <a:r>
              <a:rPr lang="lt-LT" sz="2400" i="1" dirty="0" smtClean="0">
                <a:latin typeface="Times New Roman" panose="02020603050405020304" pitchFamily="18" charset="0"/>
                <a:cs typeface="Times New Roman" panose="02020603050405020304" pitchFamily="18" charset="0"/>
              </a:rPr>
              <a:t>Ugdymosi aplinkos</a:t>
            </a:r>
            <a:r>
              <a:rPr lang="lt-LT" sz="2400" dirty="0" smtClean="0">
                <a:latin typeface="Times New Roman" panose="02020603050405020304" pitchFamily="18" charset="0"/>
                <a:cs typeface="Times New Roman" panose="02020603050405020304" pitchFamily="18" charset="0"/>
              </a:rPr>
              <a:t>. </a:t>
            </a:r>
          </a:p>
          <a:p>
            <a:r>
              <a:rPr lang="lt-LT" sz="2400" dirty="0" smtClean="0">
                <a:latin typeface="Times New Roman" panose="02020603050405020304" pitchFamily="18" charset="0"/>
                <a:cs typeface="Times New Roman" panose="02020603050405020304" pitchFamily="18" charset="0"/>
              </a:rPr>
              <a:t>Tema 3.1. </a:t>
            </a:r>
            <a:r>
              <a:rPr lang="lt-LT" sz="2400" i="1" dirty="0" smtClean="0">
                <a:latin typeface="Times New Roman" panose="02020603050405020304" pitchFamily="18" charset="0"/>
                <a:cs typeface="Times New Roman" panose="02020603050405020304" pitchFamily="18" charset="0"/>
              </a:rPr>
              <a:t>Įgalinanti mokytis fizinė aplinka</a:t>
            </a:r>
            <a:r>
              <a:rPr lang="lt-LT" sz="2400" dirty="0" smtClean="0">
                <a:latin typeface="Times New Roman" panose="02020603050405020304" pitchFamily="18" charset="0"/>
                <a:cs typeface="Times New Roman" panose="02020603050405020304" pitchFamily="18" charset="0"/>
              </a:rPr>
              <a:t>.</a:t>
            </a:r>
          </a:p>
          <a:p>
            <a:r>
              <a:rPr lang="lt-LT" sz="2400" dirty="0" smtClean="0">
                <a:latin typeface="Times New Roman" panose="02020603050405020304" pitchFamily="18" charset="0"/>
                <a:cs typeface="Times New Roman" panose="02020603050405020304" pitchFamily="18" charset="0"/>
              </a:rPr>
              <a:t> Rodiklis 3.1.1. </a:t>
            </a:r>
            <a:r>
              <a:rPr lang="lt-LT" sz="2400" i="1" dirty="0" smtClean="0">
                <a:latin typeface="Times New Roman" panose="02020603050405020304" pitchFamily="18" charset="0"/>
                <a:cs typeface="Times New Roman" panose="02020603050405020304" pitchFamily="18" charset="0"/>
              </a:rPr>
              <a:t>Įranga ir priemonės</a:t>
            </a:r>
            <a:r>
              <a:rPr lang="lt-LT" sz="2400" dirty="0" smtClean="0">
                <a:latin typeface="Times New Roman" panose="02020603050405020304" pitchFamily="18" charset="0"/>
                <a:cs typeface="Times New Roman" panose="02020603050405020304" pitchFamily="18" charset="0"/>
              </a:rPr>
              <a:t>.</a:t>
            </a:r>
          </a:p>
          <a:p>
            <a:r>
              <a:rPr lang="lt-LT" sz="2400" dirty="0" smtClean="0">
                <a:latin typeface="Times New Roman" panose="02020603050405020304" pitchFamily="18" charset="0"/>
                <a:cs typeface="Times New Roman" panose="02020603050405020304" pitchFamily="18" charset="0"/>
              </a:rPr>
              <a:t> Raktiniai žodžiai (</a:t>
            </a:r>
            <a:r>
              <a:rPr lang="lt-LT" sz="2400" i="1" dirty="0" smtClean="0">
                <a:latin typeface="Times New Roman" panose="02020603050405020304" pitchFamily="18" charset="0"/>
                <a:cs typeface="Times New Roman" panose="02020603050405020304" pitchFamily="18" charset="0"/>
              </a:rPr>
              <a:t>įvairovė, šiuolaikiškumas</a:t>
            </a:r>
            <a:r>
              <a:rPr lang="lt-LT" sz="2400" dirty="0" smtClean="0">
                <a:latin typeface="Times New Roman" panose="02020603050405020304" pitchFamily="18" charset="0"/>
                <a:cs typeface="Times New Roman" panose="02020603050405020304" pitchFamily="18" charset="0"/>
              </a:rPr>
              <a:t>)</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7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88631" y="415636"/>
            <a:ext cx="3498979" cy="5112327"/>
          </a:xfrm>
        </p:spPr>
        <p:txBody>
          <a:bodyPr/>
          <a:lstStyle/>
          <a:p>
            <a:r>
              <a:rPr lang="lt-LT" dirty="0" smtClean="0">
                <a:latin typeface="Times New Roman" panose="02020603050405020304" pitchFamily="18" charset="0"/>
                <a:cs typeface="Times New Roman" panose="02020603050405020304" pitchFamily="18" charset="0"/>
              </a:rPr>
              <a:t/>
            </a:r>
            <a:br>
              <a:rPr lang="lt-LT" dirty="0" smtClean="0">
                <a:latin typeface="Times New Roman" panose="02020603050405020304" pitchFamily="18" charset="0"/>
                <a:cs typeface="Times New Roman" panose="02020603050405020304" pitchFamily="18" charset="0"/>
              </a:rPr>
            </a:br>
            <a:r>
              <a:rPr lang="lt-LT" dirty="0">
                <a:latin typeface="Times New Roman" panose="02020603050405020304" pitchFamily="18" charset="0"/>
                <a:cs typeface="Times New Roman" panose="02020603050405020304" pitchFamily="18" charset="0"/>
              </a:rPr>
              <a:t/>
            </a:r>
            <a:br>
              <a:rPr lang="lt-LT" dirty="0">
                <a:latin typeface="Times New Roman" panose="02020603050405020304" pitchFamily="18" charset="0"/>
                <a:cs typeface="Times New Roman" panose="02020603050405020304" pitchFamily="18" charset="0"/>
              </a:rPr>
            </a:br>
            <a:r>
              <a:rPr lang="lt-LT" dirty="0" smtClean="0">
                <a:latin typeface="Times New Roman" panose="02020603050405020304" pitchFamily="18" charset="0"/>
                <a:cs typeface="Times New Roman" panose="02020603050405020304" pitchFamily="18" charset="0"/>
              </a:rPr>
              <a:t>Tikslinė grupė</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77334" y="3208713"/>
            <a:ext cx="8596668" cy="2832649"/>
          </a:xfrm>
        </p:spPr>
        <p:txBody>
          <a:bodyPr/>
          <a:lstStyle/>
          <a:p>
            <a:r>
              <a:rPr lang="lt-LT" sz="2800" dirty="0" smtClean="0">
                <a:latin typeface="Times New Roman" panose="02020603050405020304" pitchFamily="18" charset="0"/>
                <a:cs typeface="Times New Roman" panose="02020603050405020304" pitchFamily="18" charset="0"/>
              </a:rPr>
              <a:t>5–8 klasių mokiniai, mokytojai, 1–8 klasių mokinių tėvai;</a:t>
            </a:r>
          </a:p>
          <a:p>
            <a:r>
              <a:rPr lang="lt-LT" sz="2800" dirty="0">
                <a:latin typeface="Times New Roman" panose="02020603050405020304" pitchFamily="18" charset="0"/>
                <a:cs typeface="Times New Roman" panose="02020603050405020304" pitchFamily="18" charset="0"/>
              </a:rPr>
              <a:t>a</a:t>
            </a:r>
            <a:r>
              <a:rPr lang="lt-LT" sz="2800" dirty="0" smtClean="0">
                <a:latin typeface="Times New Roman" panose="02020603050405020304" pitchFamily="18" charset="0"/>
                <a:cs typeface="Times New Roman" panose="02020603050405020304" pitchFamily="18" charset="0"/>
              </a:rPr>
              <a:t>pklausoje dalyvavo 74 tėvai, 11 mokytojų ir 79 mokiniai.</a:t>
            </a:r>
          </a:p>
          <a:p>
            <a:endParaRPr lang="lt-LT" dirty="0"/>
          </a:p>
          <a:p>
            <a:endParaRPr lang="lt-LT" dirty="0"/>
          </a:p>
        </p:txBody>
      </p:sp>
    </p:spTree>
    <p:extLst>
      <p:ext uri="{BB962C8B-B14F-4D97-AF65-F5344CB8AC3E}">
        <p14:creationId xmlns:p14="http://schemas.microsoft.com/office/powerpoint/2010/main" val="227773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Tyrimo metodika</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r>
              <a:rPr lang="lt-LT" sz="2800" dirty="0" smtClean="0">
                <a:latin typeface="Times New Roman" panose="02020603050405020304" pitchFamily="18" charset="0"/>
                <a:cs typeface="Times New Roman" panose="02020603050405020304" pitchFamily="18" charset="0"/>
              </a:rPr>
              <a:t>Metodai: anketavimas, pamokų stebėsena, </a:t>
            </a:r>
            <a:r>
              <a:rPr lang="lt-LT" sz="2800" dirty="0" err="1" smtClean="0">
                <a:latin typeface="Times New Roman" panose="02020603050405020304" pitchFamily="18" charset="0"/>
                <a:cs typeface="Times New Roman" panose="02020603050405020304" pitchFamily="18" charset="0"/>
              </a:rPr>
              <a:t>Tamo</a:t>
            </a:r>
            <a:r>
              <a:rPr lang="lt-LT" sz="2800" dirty="0" smtClean="0">
                <a:latin typeface="Times New Roman" panose="02020603050405020304" pitchFamily="18" charset="0"/>
                <a:cs typeface="Times New Roman" panose="02020603050405020304" pitchFamily="18" charset="0"/>
              </a:rPr>
              <a:t> dienynas.</a:t>
            </a:r>
          </a:p>
          <a:p>
            <a:r>
              <a:rPr lang="lt-LT" sz="2800" dirty="0" smtClean="0">
                <a:latin typeface="Times New Roman" panose="02020603050405020304" pitchFamily="18" charset="0"/>
                <a:cs typeface="Times New Roman" panose="02020603050405020304" pitchFamily="18" charset="0"/>
              </a:rPr>
              <a:t>Įrodymai, šaltiniai: stebėtų pamokų protokolai, anketų formos ir atsakymai Google diske, </a:t>
            </a:r>
            <a:r>
              <a:rPr lang="lt-LT" sz="2800" dirty="0" err="1" smtClean="0">
                <a:latin typeface="Times New Roman" panose="02020603050405020304" pitchFamily="18" charset="0"/>
                <a:cs typeface="Times New Roman" panose="02020603050405020304" pitchFamily="18" charset="0"/>
              </a:rPr>
              <a:t>Tamo</a:t>
            </a:r>
            <a:r>
              <a:rPr lang="lt-LT" sz="2800" dirty="0" smtClean="0">
                <a:latin typeface="Times New Roman" panose="02020603050405020304" pitchFamily="18" charset="0"/>
                <a:cs typeface="Times New Roman" panose="02020603050405020304" pitchFamily="18" charset="0"/>
              </a:rPr>
              <a:t> dienynas.</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990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182880" y="1604358"/>
            <a:ext cx="5411585" cy="3067396"/>
          </a:xfrm>
          <a:prstGeom prst="rect">
            <a:avLst/>
          </a:prstGeom>
        </p:spPr>
      </p:pic>
      <p:pic>
        <p:nvPicPr>
          <p:cNvPr id="5" name="Paveikslėlis 4"/>
          <p:cNvPicPr>
            <a:picLocks noChangeAspect="1"/>
          </p:cNvPicPr>
          <p:nvPr/>
        </p:nvPicPr>
        <p:blipFill>
          <a:blip r:embed="rId3"/>
          <a:stretch>
            <a:fillRect/>
          </a:stretch>
        </p:blipFill>
        <p:spPr>
          <a:xfrm>
            <a:off x="5228705" y="1812175"/>
            <a:ext cx="6675119" cy="4329779"/>
          </a:xfrm>
          <a:prstGeom prst="rect">
            <a:avLst/>
          </a:prstGeom>
        </p:spPr>
      </p:pic>
    </p:spTree>
    <p:extLst>
      <p:ext uri="{BB962C8B-B14F-4D97-AF65-F5344CB8AC3E}">
        <p14:creationId xmlns:p14="http://schemas.microsoft.com/office/powerpoint/2010/main" val="1648746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340823" y="922713"/>
            <a:ext cx="6458988" cy="5250584"/>
          </a:xfrm>
          <a:prstGeom prst="rect">
            <a:avLst/>
          </a:prstGeom>
        </p:spPr>
      </p:pic>
      <p:pic>
        <p:nvPicPr>
          <p:cNvPr id="5" name="Paveikslėlis 4"/>
          <p:cNvPicPr>
            <a:picLocks noChangeAspect="1"/>
          </p:cNvPicPr>
          <p:nvPr/>
        </p:nvPicPr>
        <p:blipFill>
          <a:blip r:embed="rId3"/>
          <a:stretch>
            <a:fillRect/>
          </a:stretch>
        </p:blipFill>
        <p:spPr>
          <a:xfrm>
            <a:off x="7040880" y="1552950"/>
            <a:ext cx="4929447" cy="2761355"/>
          </a:xfrm>
          <a:prstGeom prst="rect">
            <a:avLst/>
          </a:prstGeom>
        </p:spPr>
      </p:pic>
    </p:spTree>
    <p:extLst>
      <p:ext uri="{BB962C8B-B14F-4D97-AF65-F5344CB8AC3E}">
        <p14:creationId xmlns:p14="http://schemas.microsoft.com/office/powerpoint/2010/main" val="416298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631767" y="1246908"/>
            <a:ext cx="5694219" cy="5004263"/>
          </a:xfrm>
          <a:prstGeom prst="rect">
            <a:avLst/>
          </a:prstGeom>
        </p:spPr>
      </p:pic>
      <p:pic>
        <p:nvPicPr>
          <p:cNvPr id="5" name="Paveikslėlis 4"/>
          <p:cNvPicPr>
            <a:picLocks noChangeAspect="1"/>
          </p:cNvPicPr>
          <p:nvPr/>
        </p:nvPicPr>
        <p:blipFill>
          <a:blip r:embed="rId3"/>
          <a:stretch>
            <a:fillRect/>
          </a:stretch>
        </p:blipFill>
        <p:spPr>
          <a:xfrm>
            <a:off x="6325986" y="1770610"/>
            <a:ext cx="5744094" cy="3474721"/>
          </a:xfrm>
          <a:prstGeom prst="rect">
            <a:avLst/>
          </a:prstGeom>
        </p:spPr>
      </p:pic>
    </p:spTree>
    <p:extLst>
      <p:ext uri="{BB962C8B-B14F-4D97-AF65-F5344CB8AC3E}">
        <p14:creationId xmlns:p14="http://schemas.microsoft.com/office/powerpoint/2010/main" val="1431093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p:cNvPicPr>
            <a:picLocks noGrp="1" noChangeAspect="1"/>
          </p:cNvPicPr>
          <p:nvPr>
            <p:ph idx="1"/>
          </p:nvPr>
        </p:nvPicPr>
        <p:blipFill>
          <a:blip r:embed="rId2"/>
          <a:stretch>
            <a:fillRect/>
          </a:stretch>
        </p:blipFill>
        <p:spPr>
          <a:xfrm>
            <a:off x="640081" y="781396"/>
            <a:ext cx="5419897" cy="5594466"/>
          </a:xfrm>
          <a:prstGeom prst="rect">
            <a:avLst/>
          </a:prstGeom>
        </p:spPr>
      </p:pic>
      <p:pic>
        <p:nvPicPr>
          <p:cNvPr id="5" name="Paveikslėlis 4"/>
          <p:cNvPicPr>
            <a:picLocks noChangeAspect="1"/>
          </p:cNvPicPr>
          <p:nvPr/>
        </p:nvPicPr>
        <p:blipFill>
          <a:blip r:embed="rId3"/>
          <a:stretch>
            <a:fillRect/>
          </a:stretch>
        </p:blipFill>
        <p:spPr>
          <a:xfrm>
            <a:off x="5918662" y="939338"/>
            <a:ext cx="5918662" cy="3823855"/>
          </a:xfrm>
          <a:prstGeom prst="rect">
            <a:avLst/>
          </a:prstGeom>
        </p:spPr>
      </p:pic>
    </p:spTree>
    <p:extLst>
      <p:ext uri="{BB962C8B-B14F-4D97-AF65-F5344CB8AC3E}">
        <p14:creationId xmlns:p14="http://schemas.microsoft.com/office/powerpoint/2010/main" val="3507923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1081290"/>
          </a:xfrm>
        </p:spPr>
        <p:txBody>
          <a:bodyPr>
            <a:normAutofit/>
          </a:bodyPr>
          <a:lstStyle/>
          <a:p>
            <a:r>
              <a:rPr lang="lt-LT" dirty="0" smtClean="0">
                <a:latin typeface="Times New Roman" panose="02020603050405020304" pitchFamily="18" charset="0"/>
                <a:cs typeface="Times New Roman" panose="02020603050405020304" pitchFamily="18" charset="0"/>
              </a:rPr>
              <a:t> Klausimynas tėvams.</a:t>
            </a:r>
            <a:endParaRPr lang="lt-LT" dirty="0">
              <a:latin typeface="Times New Roman" panose="02020603050405020304" pitchFamily="18" charset="0"/>
              <a:cs typeface="Times New Roman" panose="02020603050405020304" pitchFamily="18" charset="0"/>
            </a:endParaRPr>
          </a:p>
        </p:txBody>
      </p:sp>
      <p:pic>
        <p:nvPicPr>
          <p:cNvPr id="4" name="Turinio vietos rezervavimo ženklas 3"/>
          <p:cNvPicPr>
            <a:picLocks noGrp="1" noChangeAspect="1"/>
          </p:cNvPicPr>
          <p:nvPr>
            <p:ph idx="1"/>
          </p:nvPr>
        </p:nvPicPr>
        <p:blipFill>
          <a:blip r:embed="rId2"/>
          <a:stretch>
            <a:fillRect/>
          </a:stretch>
        </p:blipFill>
        <p:spPr>
          <a:xfrm>
            <a:off x="706582" y="1695796"/>
            <a:ext cx="4314305" cy="2751513"/>
          </a:xfrm>
          <a:prstGeom prst="rect">
            <a:avLst/>
          </a:prstGeom>
        </p:spPr>
      </p:pic>
      <p:pic>
        <p:nvPicPr>
          <p:cNvPr id="5" name="Paveikslėlis 4"/>
          <p:cNvPicPr>
            <a:picLocks noChangeAspect="1"/>
          </p:cNvPicPr>
          <p:nvPr/>
        </p:nvPicPr>
        <p:blipFill>
          <a:blip r:embed="rId3"/>
          <a:stretch>
            <a:fillRect/>
          </a:stretch>
        </p:blipFill>
        <p:spPr>
          <a:xfrm>
            <a:off x="4671752" y="1938129"/>
            <a:ext cx="6982691" cy="4113536"/>
          </a:xfrm>
          <a:prstGeom prst="rect">
            <a:avLst/>
          </a:prstGeom>
        </p:spPr>
      </p:pic>
    </p:spTree>
    <p:extLst>
      <p:ext uri="{BB962C8B-B14F-4D97-AF65-F5344CB8AC3E}">
        <p14:creationId xmlns:p14="http://schemas.microsoft.com/office/powerpoint/2010/main" val="1520565474"/>
      </p:ext>
    </p:extLst>
  </p:cSld>
  <p:clrMapOvr>
    <a:masterClrMapping/>
  </p:clrMapOvr>
</p:sld>
</file>

<file path=ppt/theme/theme1.xml><?xml version="1.0" encoding="utf-8"?>
<a:theme xmlns:a="http://schemas.openxmlformats.org/drawingml/2006/main" name="Briaunota">
  <a:themeElements>
    <a:clrScheme name="Mėlyna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TM02900688[[fn=Briaunota]]</Template>
  <TotalTime>184</TotalTime>
  <Words>404</Words>
  <Application>Microsoft Office PowerPoint</Application>
  <PresentationFormat>Plačiaekranė</PresentationFormat>
  <Paragraphs>39</Paragraphs>
  <Slides>21</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21</vt:i4>
      </vt:variant>
    </vt:vector>
  </HeadingPairs>
  <TitlesOfParts>
    <vt:vector size="27" baseType="lpstr">
      <vt:lpstr>Arial</vt:lpstr>
      <vt:lpstr>Calibri</vt:lpstr>
      <vt:lpstr>Times New Roman</vt:lpstr>
      <vt:lpstr>Trebuchet MS</vt:lpstr>
      <vt:lpstr>Wingdings 3</vt:lpstr>
      <vt:lpstr>Briaunota</vt:lpstr>
      <vt:lpstr> Mokyklos veiklos kokybės rodiklio „Mokinių įsivertinimas“ įvertinimas.  Vertinimas, pagrįstas mokytojo ir mokinio dialogu apie mokymosi sėkmes ir nesėkmes, procesą, rezultatus, moko mokinius savistabos, savivaldos, įsivertinti savo ir vertinti kitų darbą. Tyrimas vyko 2021 m.  </vt:lpstr>
      <vt:lpstr>Mokyklos veiklos kokybės įsivertinimo darbo grupė</vt:lpstr>
      <vt:lpstr>  Tikslinė grupė</vt:lpstr>
      <vt:lpstr>Tyrimo metodika</vt:lpstr>
      <vt:lpstr>„PowerPoint“ pateiktis</vt:lpstr>
      <vt:lpstr>„PowerPoint“ pateiktis</vt:lpstr>
      <vt:lpstr>„PowerPoint“ pateiktis</vt:lpstr>
      <vt:lpstr>„PowerPoint“ pateiktis</vt:lpstr>
      <vt:lpstr> Klausimynas tėvams.</vt:lpstr>
      <vt:lpstr>„PowerPoint“ pateiktis</vt:lpstr>
      <vt:lpstr>„PowerPoint“ pateiktis</vt:lpstr>
      <vt:lpstr>„PowerPoint“ pateiktis</vt:lpstr>
      <vt:lpstr>„PowerPoint“ pateiktis</vt:lpstr>
      <vt:lpstr>Klausimynas mokytojams.</vt:lpstr>
      <vt:lpstr>„PowerPoint“ pateiktis</vt:lpstr>
      <vt:lpstr>„PowerPoint“ pateiktis</vt:lpstr>
      <vt:lpstr>„PowerPoint“ pateiktis</vt:lpstr>
      <vt:lpstr>Stebėta 19 pamokų</vt:lpstr>
      <vt:lpstr>Bendros išvados. Stipriosios veiklos pusės</vt:lpstr>
      <vt:lpstr>Tobulintinos veiklos pusės</vt:lpstr>
      <vt:lpstr>2022 m. veiklos kokybės įsivertinimo rodiklis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Daiva Menclerienė</dc:creator>
  <cp:lastModifiedBy>Daiva Menclerienė</cp:lastModifiedBy>
  <cp:revision>19</cp:revision>
  <cp:lastPrinted>2021-12-07T09:37:17Z</cp:lastPrinted>
  <dcterms:created xsi:type="dcterms:W3CDTF">2021-12-07T06:35:43Z</dcterms:created>
  <dcterms:modified xsi:type="dcterms:W3CDTF">2023-01-11T09:27:22Z</dcterms:modified>
</cp:coreProperties>
</file>